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5"/>
    <p:sldMasterId id="214748365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43" roundtripDataSignature="AMtx7mgpPGtjCik+G4mP19eqUc9M++v8Q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A2862C1-336F-4948-BB88-711A2EBDD956}">
  <a:tblStyle styleId="{EA2862C1-336F-4948-BB88-711A2EBDD95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20" Type="http://schemas.openxmlformats.org/officeDocument/2006/relationships/slide" Target="slides/slide13.xml"/><Relationship Id="rId42" Type="http://schemas.openxmlformats.org/officeDocument/2006/relationships/slide" Target="slides/slide35.xml"/><Relationship Id="rId41" Type="http://schemas.openxmlformats.org/officeDocument/2006/relationships/slide" Target="slides/slide34.xml"/><Relationship Id="rId22" Type="http://schemas.openxmlformats.org/officeDocument/2006/relationships/slide" Target="slides/slide15.xml"/><Relationship Id="rId21" Type="http://schemas.openxmlformats.org/officeDocument/2006/relationships/slide" Target="slides/slide14.xml"/><Relationship Id="rId43" Type="http://customschemas.google.com/relationships/presentationmetadata" Target="metadata"/><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slide" Target="slides/slide32.xml"/><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jpg>
</file>

<file path=ppt/media/image2.jpg>
</file>

<file path=ppt/media/image20.jpg>
</file>

<file path=ppt/media/image21.jpg>
</file>

<file path=ppt/media/image22.jpg>
</file>

<file path=ppt/media/image23.pn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83e961086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7" name="Google Shape;147;g83e9610868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74cd3e4185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7" name="Google Shape;207;g74cd3e4185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74cd3e4185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6" name="Google Shape;216;g74cd3e4185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74cd3e4185_4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74cd3e4185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74cd3e4185_4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74cd3e4185_4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74cd3e4185_2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74cd3e4185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74cd3e4185_5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74cd3e418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74cd3e4185_2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74cd3e4185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74cd3e4185_0_5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74cd3e4185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8" name="Google Shape;268;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74cd3e4185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3" name="Google Shape;273;g74cd3e4185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6" name="Google Shape;15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74cd3e4185_2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74cd3e4185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5" name="Google Shape;285;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74cd3e4185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g74cd3e4185_1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74cd3e4185_2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74cd3e4185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p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6" name="Google Shape;306;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74cd3e4185_0_3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2" name="Google Shape;312;g74cd3e4185_0_3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74cd3e4185_0_4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8" name="Google Shape;318;g74cd3e4185_0_4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5" name="Google Shape;325;p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74cd3e4185_0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1" name="Google Shape;331;g74cd3e4185_0_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83e9610868_0_2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1" name="Google Shape;161;g83e9610868_0_2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74cd3e4185_0_1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7" name="Google Shape;337;g74cd3e4185_0_1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74cd3e4185_0_2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4" name="Google Shape;344;g74cd3e4185_0_2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0" name="Google Shape;350;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74cd3e4185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5" name="Google Shape;355;g74cd3e4185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1" name="Google Shape;361;p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7" name="Google Shape;367;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83e9610868_0_2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g83e9610868_0_2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83e9610868_0_2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3" name="Google Shape;173;g83e9610868_0_2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83e9610868_0_2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9" name="Google Shape;179;g83e9610868_0_2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83e9610868_0_2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5" name="Google Shape;185;g83e9610868_0_2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2" name="Google Shape;19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74cd3e418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8" name="Google Shape;198;g74cd3e4185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 Id="rId3"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2" name="Shape 12"/>
        <p:cNvGrpSpPr/>
        <p:nvPr/>
      </p:nvGrpSpPr>
      <p:grpSpPr>
        <a:xfrm>
          <a:off x="0" y="0"/>
          <a:ext cx="0" cy="0"/>
          <a:chOff x="0" y="0"/>
          <a:chExt cx="0" cy="0"/>
        </a:xfrm>
      </p:grpSpPr>
      <p:pic>
        <p:nvPicPr>
          <p:cNvPr id="13" name="Google Shape;13;p27"/>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4" name="Google Shape;14;p27"/>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5000"/>
              <a:buFont typeface="Arial"/>
              <a:buNone/>
              <a:defRPr b="1">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27"/>
          <p:cNvSpPr txBox="1"/>
          <p:nvPr>
            <p:ph idx="1" type="subTitle"/>
          </p:nvPr>
        </p:nvSpPr>
        <p:spPr>
          <a:xfrm>
            <a:off x="1828800" y="3886201"/>
            <a:ext cx="8534400" cy="9543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chemeClr val="lt1"/>
              </a:buClr>
              <a:buSzPts val="3200"/>
              <a:buNone/>
              <a:defRPr i="1">
                <a:solidFill>
                  <a:schemeClr val="lt1"/>
                </a:solidFill>
                <a:latin typeface="Georgia"/>
                <a:ea typeface="Georgia"/>
                <a:cs typeface="Georgia"/>
                <a:sym typeface="Georgia"/>
              </a:defRPr>
            </a:lvl1pPr>
            <a:lvl2pPr lvl="1" algn="ctr">
              <a:lnSpc>
                <a:spcPct val="100000"/>
              </a:lnSpc>
              <a:spcBef>
                <a:spcPts val="560"/>
              </a:spcBef>
              <a:spcAft>
                <a:spcPts val="0"/>
              </a:spcAft>
              <a:buClr>
                <a:srgbClr val="8D8C8C"/>
              </a:buClr>
              <a:buSzPts val="2800"/>
              <a:buNone/>
              <a:defRPr>
                <a:solidFill>
                  <a:srgbClr val="8D8C8C"/>
                </a:solidFill>
              </a:defRPr>
            </a:lvl2pPr>
            <a:lvl3pPr lvl="2" algn="ctr">
              <a:lnSpc>
                <a:spcPct val="100000"/>
              </a:lnSpc>
              <a:spcBef>
                <a:spcPts val="480"/>
              </a:spcBef>
              <a:spcAft>
                <a:spcPts val="0"/>
              </a:spcAft>
              <a:buClr>
                <a:srgbClr val="8D8C8C"/>
              </a:buClr>
              <a:buSzPts val="2400"/>
              <a:buNone/>
              <a:defRPr>
                <a:solidFill>
                  <a:srgbClr val="8D8C8C"/>
                </a:solidFill>
              </a:defRPr>
            </a:lvl3pPr>
            <a:lvl4pPr lvl="3" algn="ctr">
              <a:lnSpc>
                <a:spcPct val="100000"/>
              </a:lnSpc>
              <a:spcBef>
                <a:spcPts val="400"/>
              </a:spcBef>
              <a:spcAft>
                <a:spcPts val="0"/>
              </a:spcAft>
              <a:buClr>
                <a:srgbClr val="8D8C8C"/>
              </a:buClr>
              <a:buSzPts val="2000"/>
              <a:buNone/>
              <a:defRPr>
                <a:solidFill>
                  <a:srgbClr val="8D8C8C"/>
                </a:solidFill>
              </a:defRPr>
            </a:lvl4pPr>
            <a:lvl5pPr lvl="4" algn="ctr">
              <a:lnSpc>
                <a:spcPct val="100000"/>
              </a:lnSpc>
              <a:spcBef>
                <a:spcPts val="400"/>
              </a:spcBef>
              <a:spcAft>
                <a:spcPts val="0"/>
              </a:spcAft>
              <a:buClr>
                <a:srgbClr val="8D8C8C"/>
              </a:buClr>
              <a:buSzPts val="2000"/>
              <a:buNone/>
              <a:defRPr>
                <a:solidFill>
                  <a:srgbClr val="8D8C8C"/>
                </a:solidFill>
              </a:defRPr>
            </a:lvl5pPr>
            <a:lvl6pPr lvl="5" algn="ctr">
              <a:lnSpc>
                <a:spcPct val="100000"/>
              </a:lnSpc>
              <a:spcBef>
                <a:spcPts val="400"/>
              </a:spcBef>
              <a:spcAft>
                <a:spcPts val="0"/>
              </a:spcAft>
              <a:buClr>
                <a:srgbClr val="8D8C8C"/>
              </a:buClr>
              <a:buSzPts val="2000"/>
              <a:buNone/>
              <a:defRPr>
                <a:solidFill>
                  <a:srgbClr val="8D8C8C"/>
                </a:solidFill>
              </a:defRPr>
            </a:lvl6pPr>
            <a:lvl7pPr lvl="6" algn="ctr">
              <a:lnSpc>
                <a:spcPct val="100000"/>
              </a:lnSpc>
              <a:spcBef>
                <a:spcPts val="400"/>
              </a:spcBef>
              <a:spcAft>
                <a:spcPts val="0"/>
              </a:spcAft>
              <a:buClr>
                <a:srgbClr val="8D8C8C"/>
              </a:buClr>
              <a:buSzPts val="2000"/>
              <a:buNone/>
              <a:defRPr>
                <a:solidFill>
                  <a:srgbClr val="8D8C8C"/>
                </a:solidFill>
              </a:defRPr>
            </a:lvl7pPr>
            <a:lvl8pPr lvl="7" algn="ctr">
              <a:lnSpc>
                <a:spcPct val="100000"/>
              </a:lnSpc>
              <a:spcBef>
                <a:spcPts val="400"/>
              </a:spcBef>
              <a:spcAft>
                <a:spcPts val="0"/>
              </a:spcAft>
              <a:buClr>
                <a:srgbClr val="8D8C8C"/>
              </a:buClr>
              <a:buSzPts val="2000"/>
              <a:buNone/>
              <a:defRPr>
                <a:solidFill>
                  <a:srgbClr val="8D8C8C"/>
                </a:solidFill>
              </a:defRPr>
            </a:lvl8pPr>
            <a:lvl9pPr lvl="8" algn="ctr">
              <a:lnSpc>
                <a:spcPct val="100000"/>
              </a:lnSpc>
              <a:spcBef>
                <a:spcPts val="400"/>
              </a:spcBef>
              <a:spcAft>
                <a:spcPts val="0"/>
              </a:spcAft>
              <a:buClr>
                <a:srgbClr val="8D8C8C"/>
              </a:buClr>
              <a:buSzPts val="2000"/>
              <a:buNone/>
              <a:defRPr>
                <a:solidFill>
                  <a:srgbClr val="8D8C8C"/>
                </a:solidFill>
              </a:defRPr>
            </a:lvl9pPr>
          </a:lstStyle>
          <a:p/>
        </p:txBody>
      </p:sp>
      <p:sp>
        <p:nvSpPr>
          <p:cNvPr id="16" name="Google Shape;16;p27"/>
          <p:cNvSpPr txBox="1"/>
          <p:nvPr>
            <p:ph idx="10" type="dt"/>
          </p:nvPr>
        </p:nvSpPr>
        <p:spPr>
          <a:xfrm>
            <a:off x="609600" y="6569880"/>
            <a:ext cx="2844900" cy="225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7"/>
          <p:cNvSpPr txBox="1"/>
          <p:nvPr>
            <p:ph idx="11" type="ftr"/>
          </p:nvPr>
        </p:nvSpPr>
        <p:spPr>
          <a:xfrm>
            <a:off x="4165600" y="6569880"/>
            <a:ext cx="3860700" cy="225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27"/>
          <p:cNvSpPr txBox="1"/>
          <p:nvPr>
            <p:ph idx="12" type="sldNum"/>
          </p:nvPr>
        </p:nvSpPr>
        <p:spPr>
          <a:xfrm>
            <a:off x="8737600" y="6569880"/>
            <a:ext cx="2844900" cy="2250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79" name="Shape 79"/>
        <p:cNvGrpSpPr/>
        <p:nvPr/>
      </p:nvGrpSpPr>
      <p:grpSpPr>
        <a:xfrm>
          <a:off x="0" y="0"/>
          <a:ext cx="0" cy="0"/>
          <a:chOff x="0" y="0"/>
          <a:chExt cx="0" cy="0"/>
        </a:xfrm>
      </p:grpSpPr>
      <p:pic>
        <p:nvPicPr>
          <p:cNvPr descr="AcademicBdlg.jpg" id="80" name="Google Shape;80;p29"/>
          <p:cNvPicPr preferRelativeResize="0"/>
          <p:nvPr/>
        </p:nvPicPr>
        <p:blipFill rotWithShape="1">
          <a:blip r:embed="rId2">
            <a:alphaModFix/>
          </a:blip>
          <a:srcRect b="0" l="0" r="0" t="0"/>
          <a:stretch/>
        </p:blipFill>
        <p:spPr>
          <a:xfrm>
            <a:off x="264459" y="207095"/>
            <a:ext cx="11663084" cy="6453660"/>
          </a:xfrm>
          <a:prstGeom prst="rect">
            <a:avLst/>
          </a:prstGeom>
          <a:noFill/>
          <a:ln>
            <a:noFill/>
          </a:ln>
        </p:spPr>
      </p:pic>
      <p:sp>
        <p:nvSpPr>
          <p:cNvPr id="81" name="Google Shape;81;p29"/>
          <p:cNvSpPr/>
          <p:nvPr/>
        </p:nvSpPr>
        <p:spPr>
          <a:xfrm>
            <a:off x="264459" y="2705301"/>
            <a:ext cx="118800" cy="1371600"/>
          </a:xfrm>
          <a:prstGeom prst="rect">
            <a:avLst/>
          </a:prstGeom>
          <a:solidFill>
            <a:srgbClr val="FFFF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82" name="Google Shape;82;p29"/>
          <p:cNvSpPr/>
          <p:nvPr/>
        </p:nvSpPr>
        <p:spPr>
          <a:xfrm>
            <a:off x="11808669" y="2705301"/>
            <a:ext cx="118800" cy="1371600"/>
          </a:xfrm>
          <a:prstGeom prst="rect">
            <a:avLst/>
          </a:prstGeom>
          <a:solidFill>
            <a:srgbClr val="FFFF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83" name="Google Shape;83;p29"/>
          <p:cNvSpPr txBox="1"/>
          <p:nvPr>
            <p:ph type="ctrTitle"/>
          </p:nvPr>
        </p:nvSpPr>
        <p:spPr>
          <a:xfrm>
            <a:off x="914400" y="2693989"/>
            <a:ext cx="10363200" cy="1470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7000"/>
              <a:buFont typeface="Arial"/>
              <a:buNone/>
              <a:defRPr b="0" sz="70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9"/>
          <p:cNvSpPr txBox="1"/>
          <p:nvPr>
            <p:ph idx="1" type="subTitle"/>
          </p:nvPr>
        </p:nvSpPr>
        <p:spPr>
          <a:xfrm>
            <a:off x="1828800" y="4235390"/>
            <a:ext cx="8534400" cy="11898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560"/>
              </a:spcBef>
              <a:spcAft>
                <a:spcPts val="0"/>
              </a:spcAft>
              <a:buClr>
                <a:schemeClr val="lt1"/>
              </a:buClr>
              <a:buSzPts val="2800"/>
              <a:buNone/>
              <a:defRPr i="1" sz="2800">
                <a:solidFill>
                  <a:schemeClr val="lt1"/>
                </a:solidFill>
                <a:latin typeface="Georgia"/>
                <a:ea typeface="Georgia"/>
                <a:cs typeface="Georgia"/>
                <a:sym typeface="Georgia"/>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85" name="Google Shape;85;p29"/>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29"/>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29"/>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88" name="Google Shape;88;p29"/>
          <p:cNvPicPr preferRelativeResize="0"/>
          <p:nvPr/>
        </p:nvPicPr>
        <p:blipFill rotWithShape="1">
          <a:blip r:embed="rId3">
            <a:alphaModFix/>
          </a:blip>
          <a:srcRect b="0" l="0" r="0" t="0"/>
          <a:stretch/>
        </p:blipFill>
        <p:spPr>
          <a:xfrm>
            <a:off x="5647776" y="819398"/>
            <a:ext cx="896447" cy="736558"/>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89" name="Shape 89"/>
        <p:cNvGrpSpPr/>
        <p:nvPr/>
      </p:nvGrpSpPr>
      <p:grpSpPr>
        <a:xfrm>
          <a:off x="0" y="0"/>
          <a:ext cx="0" cy="0"/>
          <a:chOff x="0" y="0"/>
          <a:chExt cx="0" cy="0"/>
        </a:xfrm>
      </p:grpSpPr>
      <p:sp>
        <p:nvSpPr>
          <p:cNvPr id="90" name="Google Shape;90;p38"/>
          <p:cNvSpPr txBox="1"/>
          <p:nvPr>
            <p:ph type="title"/>
          </p:nvPr>
        </p:nvSpPr>
        <p:spPr>
          <a:xfrm>
            <a:off x="643466" y="101601"/>
            <a:ext cx="7687800" cy="1143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4800"/>
              <a:buFont typeface="Arial"/>
              <a:buNone/>
              <a:defRPr b="0" sz="48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38"/>
          <p:cNvSpPr txBox="1"/>
          <p:nvPr>
            <p:ph idx="1" type="body"/>
          </p:nvPr>
        </p:nvSpPr>
        <p:spPr>
          <a:xfrm>
            <a:off x="609600" y="1478844"/>
            <a:ext cx="10972800" cy="46473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640"/>
              </a:spcBef>
              <a:spcAft>
                <a:spcPts val="0"/>
              </a:spcAft>
              <a:buClr>
                <a:srgbClr val="7F7F7F"/>
              </a:buClr>
              <a:buSzPts val="3200"/>
              <a:buNone/>
              <a:defRPr>
                <a:solidFill>
                  <a:srgbClr val="7F7F7F"/>
                </a:solidFill>
                <a:latin typeface="Arial"/>
                <a:ea typeface="Arial"/>
                <a:cs typeface="Arial"/>
                <a:sym typeface="Arial"/>
              </a:defRPr>
            </a:lvl1pPr>
            <a:lvl2pPr indent="-228600" lvl="1" marL="914400" algn="l">
              <a:lnSpc>
                <a:spcPct val="100000"/>
              </a:lnSpc>
              <a:spcBef>
                <a:spcPts val="560"/>
              </a:spcBef>
              <a:spcAft>
                <a:spcPts val="0"/>
              </a:spcAft>
              <a:buClr>
                <a:srgbClr val="7F7F7F"/>
              </a:buClr>
              <a:buSzPts val="2800"/>
              <a:buNone/>
              <a:defRPr>
                <a:solidFill>
                  <a:srgbClr val="7F7F7F"/>
                </a:solidFill>
                <a:latin typeface="Arial"/>
                <a:ea typeface="Arial"/>
                <a:cs typeface="Arial"/>
                <a:sym typeface="Arial"/>
              </a:defRPr>
            </a:lvl2pPr>
            <a:lvl3pPr indent="-228600" lvl="2" marL="1371600" algn="l">
              <a:lnSpc>
                <a:spcPct val="100000"/>
              </a:lnSpc>
              <a:spcBef>
                <a:spcPts val="480"/>
              </a:spcBef>
              <a:spcAft>
                <a:spcPts val="0"/>
              </a:spcAft>
              <a:buClr>
                <a:srgbClr val="7F7F7F"/>
              </a:buClr>
              <a:buSzPts val="2400"/>
              <a:buNone/>
              <a:defRPr>
                <a:solidFill>
                  <a:srgbClr val="7F7F7F"/>
                </a:solidFill>
                <a:latin typeface="Arial"/>
                <a:ea typeface="Arial"/>
                <a:cs typeface="Arial"/>
                <a:sym typeface="Arial"/>
              </a:defRPr>
            </a:lvl3pPr>
            <a:lvl4pPr indent="-228600" lvl="3" marL="1828800" algn="l">
              <a:lnSpc>
                <a:spcPct val="100000"/>
              </a:lnSpc>
              <a:spcBef>
                <a:spcPts val="400"/>
              </a:spcBef>
              <a:spcAft>
                <a:spcPts val="0"/>
              </a:spcAft>
              <a:buClr>
                <a:srgbClr val="7F7F7F"/>
              </a:buClr>
              <a:buSzPts val="2000"/>
              <a:buNone/>
              <a:defRPr>
                <a:solidFill>
                  <a:srgbClr val="7F7F7F"/>
                </a:solidFill>
                <a:latin typeface="Arial"/>
                <a:ea typeface="Arial"/>
                <a:cs typeface="Arial"/>
                <a:sym typeface="Arial"/>
              </a:defRPr>
            </a:lvl4pPr>
            <a:lvl5pPr indent="-228600" lvl="4" marL="2286000" algn="l">
              <a:lnSpc>
                <a:spcPct val="100000"/>
              </a:lnSpc>
              <a:spcBef>
                <a:spcPts val="400"/>
              </a:spcBef>
              <a:spcAft>
                <a:spcPts val="0"/>
              </a:spcAft>
              <a:buClr>
                <a:srgbClr val="7F7F7F"/>
              </a:buClr>
              <a:buSzPts val="2000"/>
              <a:buNone/>
              <a:defRPr>
                <a:solidFill>
                  <a:srgbClr val="7F7F7F"/>
                </a:solidFill>
                <a:latin typeface="Arial"/>
                <a:ea typeface="Arial"/>
                <a:cs typeface="Arial"/>
                <a:sym typeface="Arial"/>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2" name="Google Shape;92;p38"/>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38"/>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38"/>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5" name="Shape 95"/>
        <p:cNvGrpSpPr/>
        <p:nvPr/>
      </p:nvGrpSpPr>
      <p:grpSpPr>
        <a:xfrm>
          <a:off x="0" y="0"/>
          <a:ext cx="0" cy="0"/>
          <a:chOff x="0" y="0"/>
          <a:chExt cx="0" cy="0"/>
        </a:xfrm>
      </p:grpSpPr>
      <p:pic>
        <p:nvPicPr>
          <p:cNvPr descr="PSCwall.psd" id="96" name="Google Shape;96;p39"/>
          <p:cNvPicPr preferRelativeResize="0"/>
          <p:nvPr/>
        </p:nvPicPr>
        <p:blipFill rotWithShape="1">
          <a:blip r:embed="rId2">
            <a:alphaModFix/>
          </a:blip>
          <a:srcRect b="0" l="0" r="0" t="0"/>
          <a:stretch/>
        </p:blipFill>
        <p:spPr>
          <a:xfrm>
            <a:off x="259938" y="208038"/>
            <a:ext cx="11672125" cy="6441926"/>
          </a:xfrm>
          <a:prstGeom prst="rect">
            <a:avLst/>
          </a:prstGeom>
          <a:noFill/>
          <a:ln>
            <a:noFill/>
          </a:ln>
        </p:spPr>
      </p:pic>
      <p:sp>
        <p:nvSpPr>
          <p:cNvPr id="97" name="Google Shape;97;p39"/>
          <p:cNvSpPr/>
          <p:nvPr/>
        </p:nvSpPr>
        <p:spPr>
          <a:xfrm>
            <a:off x="1060470" y="2093434"/>
            <a:ext cx="10071000" cy="2671200"/>
          </a:xfrm>
          <a:prstGeom prst="rect">
            <a:avLst/>
          </a:prstGeom>
          <a:solidFill>
            <a:schemeClr val="lt1"/>
          </a:solidFill>
          <a:ln>
            <a:noFill/>
          </a:ln>
          <a:effectLst>
            <a:outerShdw blurRad="40000" rotWithShape="0" dir="5400000" dist="23000">
              <a:srgbClr val="000000">
                <a:alpha val="33725"/>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8" name="Google Shape;98;p39"/>
          <p:cNvSpPr/>
          <p:nvPr/>
        </p:nvSpPr>
        <p:spPr>
          <a:xfrm>
            <a:off x="1060470" y="2742924"/>
            <a:ext cx="128100" cy="1371600"/>
          </a:xfrm>
          <a:prstGeom prst="rect">
            <a:avLst/>
          </a:prstGeom>
          <a:solidFill>
            <a:srgbClr val="FFFF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9" name="Google Shape;99;p39"/>
          <p:cNvSpPr/>
          <p:nvPr/>
        </p:nvSpPr>
        <p:spPr>
          <a:xfrm>
            <a:off x="11003514" y="2758222"/>
            <a:ext cx="128100" cy="1371600"/>
          </a:xfrm>
          <a:prstGeom prst="rect">
            <a:avLst/>
          </a:prstGeom>
          <a:solidFill>
            <a:srgbClr val="FFFF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0" name="Google Shape;100;p39"/>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39"/>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39"/>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103" name="Google Shape;103;p39"/>
          <p:cNvSpPr txBox="1"/>
          <p:nvPr>
            <p:ph type="title"/>
          </p:nvPr>
        </p:nvSpPr>
        <p:spPr>
          <a:xfrm>
            <a:off x="1499616" y="2872522"/>
            <a:ext cx="91929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500000"/>
              </a:buClr>
              <a:buSzPts val="4800"/>
              <a:buFont typeface="Arial"/>
              <a:buNone/>
              <a:defRPr b="0" i="0" sz="4800">
                <a:solidFill>
                  <a:srgbClr val="500000"/>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descr="TAM-LogoBox.png" id="104" name="Google Shape;104;p39"/>
          <p:cNvPicPr preferRelativeResize="0"/>
          <p:nvPr/>
        </p:nvPicPr>
        <p:blipFill rotWithShape="1">
          <a:blip r:embed="rId3">
            <a:alphaModFix/>
          </a:blip>
          <a:srcRect b="0" l="0" r="0" t="0"/>
          <a:stretch/>
        </p:blipFill>
        <p:spPr>
          <a:xfrm>
            <a:off x="5444468" y="1424596"/>
            <a:ext cx="1303064" cy="1303064"/>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05" name="Shape 105"/>
        <p:cNvGrpSpPr/>
        <p:nvPr/>
      </p:nvGrpSpPr>
      <p:grpSpPr>
        <a:xfrm>
          <a:off x="0" y="0"/>
          <a:ext cx="0" cy="0"/>
          <a:chOff x="0" y="0"/>
          <a:chExt cx="0" cy="0"/>
        </a:xfrm>
      </p:grpSpPr>
      <p:sp>
        <p:nvSpPr>
          <p:cNvPr id="106" name="Google Shape;106;p40"/>
          <p:cNvSpPr txBox="1"/>
          <p:nvPr>
            <p:ph type="title"/>
          </p:nvPr>
        </p:nvSpPr>
        <p:spPr>
          <a:xfrm>
            <a:off x="963084" y="4406902"/>
            <a:ext cx="10363200" cy="13620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Arial"/>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40"/>
          <p:cNvSpPr txBox="1"/>
          <p:nvPr>
            <p:ph idx="1" type="body"/>
          </p:nvPr>
        </p:nvSpPr>
        <p:spPr>
          <a:xfrm>
            <a:off x="963084" y="2906713"/>
            <a:ext cx="10363200" cy="15003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108" name="Google Shape;108;p40"/>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9" name="Google Shape;109;p40"/>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40"/>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11" name="Shape 111"/>
        <p:cNvGrpSpPr/>
        <p:nvPr/>
      </p:nvGrpSpPr>
      <p:grpSpPr>
        <a:xfrm>
          <a:off x="0" y="0"/>
          <a:ext cx="0" cy="0"/>
          <a:chOff x="0" y="0"/>
          <a:chExt cx="0" cy="0"/>
        </a:xfrm>
      </p:grpSpPr>
      <p:sp>
        <p:nvSpPr>
          <p:cNvPr id="112" name="Google Shape;112;p41"/>
          <p:cNvSpPr txBox="1"/>
          <p:nvPr>
            <p:ph type="title"/>
          </p:nvPr>
        </p:nvSpPr>
        <p:spPr>
          <a:xfrm>
            <a:off x="609600" y="1054767"/>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41"/>
          <p:cNvSpPr txBox="1"/>
          <p:nvPr>
            <p:ph idx="1" type="body"/>
          </p:nvPr>
        </p:nvSpPr>
        <p:spPr>
          <a:xfrm>
            <a:off x="609600" y="2294022"/>
            <a:ext cx="5384700" cy="38322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114" name="Google Shape;114;p41"/>
          <p:cNvSpPr txBox="1"/>
          <p:nvPr>
            <p:ph idx="2" type="body"/>
          </p:nvPr>
        </p:nvSpPr>
        <p:spPr>
          <a:xfrm>
            <a:off x="6197600" y="2294022"/>
            <a:ext cx="5384700" cy="38322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115" name="Google Shape;115;p41"/>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6" name="Google Shape;116;p41"/>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41"/>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18" name="Shape 118"/>
        <p:cNvGrpSpPr/>
        <p:nvPr/>
      </p:nvGrpSpPr>
      <p:grpSpPr>
        <a:xfrm>
          <a:off x="0" y="0"/>
          <a:ext cx="0" cy="0"/>
          <a:chOff x="0" y="0"/>
          <a:chExt cx="0" cy="0"/>
        </a:xfrm>
      </p:grpSpPr>
      <p:sp>
        <p:nvSpPr>
          <p:cNvPr id="119" name="Google Shape;119;p42"/>
          <p:cNvSpPr txBox="1"/>
          <p:nvPr>
            <p:ph type="title"/>
          </p:nvPr>
        </p:nvSpPr>
        <p:spPr>
          <a:xfrm>
            <a:off x="609600" y="966704"/>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60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42"/>
          <p:cNvSpPr txBox="1"/>
          <p:nvPr>
            <p:ph idx="1" type="body"/>
          </p:nvPr>
        </p:nvSpPr>
        <p:spPr>
          <a:xfrm>
            <a:off x="609600" y="2307098"/>
            <a:ext cx="5386800" cy="6399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121" name="Google Shape;121;p42"/>
          <p:cNvSpPr txBox="1"/>
          <p:nvPr>
            <p:ph idx="2" type="body"/>
          </p:nvPr>
        </p:nvSpPr>
        <p:spPr>
          <a:xfrm>
            <a:off x="609600" y="2946861"/>
            <a:ext cx="5386800" cy="3179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122" name="Google Shape;122;p42"/>
          <p:cNvSpPr txBox="1"/>
          <p:nvPr>
            <p:ph idx="3" type="body"/>
          </p:nvPr>
        </p:nvSpPr>
        <p:spPr>
          <a:xfrm>
            <a:off x="6193378" y="2307098"/>
            <a:ext cx="5388900" cy="6399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123" name="Google Shape;123;p42"/>
          <p:cNvSpPr txBox="1"/>
          <p:nvPr>
            <p:ph idx="4" type="body"/>
          </p:nvPr>
        </p:nvSpPr>
        <p:spPr>
          <a:xfrm>
            <a:off x="6193378" y="2946861"/>
            <a:ext cx="5388900" cy="3179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124" name="Google Shape;124;p42"/>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42"/>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6" name="Google Shape;126;p42"/>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7" name="Shape 127"/>
        <p:cNvGrpSpPr/>
        <p:nvPr/>
      </p:nvGrpSpPr>
      <p:grpSpPr>
        <a:xfrm>
          <a:off x="0" y="0"/>
          <a:ext cx="0" cy="0"/>
          <a:chOff x="0" y="0"/>
          <a:chExt cx="0" cy="0"/>
        </a:xfrm>
      </p:grpSpPr>
      <p:sp>
        <p:nvSpPr>
          <p:cNvPr id="128" name="Google Shape;128;p43"/>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43"/>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p43"/>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31" name="Shape 131"/>
        <p:cNvGrpSpPr/>
        <p:nvPr/>
      </p:nvGrpSpPr>
      <p:grpSpPr>
        <a:xfrm>
          <a:off x="0" y="0"/>
          <a:ext cx="0" cy="0"/>
          <a:chOff x="0" y="0"/>
          <a:chExt cx="0" cy="0"/>
        </a:xfrm>
      </p:grpSpPr>
      <p:sp>
        <p:nvSpPr>
          <p:cNvPr id="132" name="Google Shape;132;p44"/>
          <p:cNvSpPr txBox="1"/>
          <p:nvPr>
            <p:ph type="title"/>
          </p:nvPr>
        </p:nvSpPr>
        <p:spPr>
          <a:xfrm>
            <a:off x="609611" y="1171075"/>
            <a:ext cx="4011000" cy="11622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3" name="Google Shape;133;p44"/>
          <p:cNvSpPr txBox="1"/>
          <p:nvPr>
            <p:ph idx="1" type="body"/>
          </p:nvPr>
        </p:nvSpPr>
        <p:spPr>
          <a:xfrm>
            <a:off x="4766733" y="1171075"/>
            <a:ext cx="6815700" cy="49551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134" name="Google Shape;134;p44"/>
          <p:cNvSpPr txBox="1"/>
          <p:nvPr>
            <p:ph idx="2" type="body"/>
          </p:nvPr>
        </p:nvSpPr>
        <p:spPr>
          <a:xfrm>
            <a:off x="609611" y="2406317"/>
            <a:ext cx="4011000" cy="37200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135" name="Google Shape;135;p44"/>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6" name="Google Shape;136;p44"/>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7" name="Google Shape;137;p44"/>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38" name="Shape 138"/>
        <p:cNvGrpSpPr/>
        <p:nvPr/>
      </p:nvGrpSpPr>
      <p:grpSpPr>
        <a:xfrm>
          <a:off x="0" y="0"/>
          <a:ext cx="0" cy="0"/>
          <a:chOff x="0" y="0"/>
          <a:chExt cx="0" cy="0"/>
        </a:xfrm>
      </p:grpSpPr>
      <p:sp>
        <p:nvSpPr>
          <p:cNvPr id="139" name="Google Shape;139;p45"/>
          <p:cNvSpPr txBox="1"/>
          <p:nvPr>
            <p:ph type="title"/>
          </p:nvPr>
        </p:nvSpPr>
        <p:spPr>
          <a:xfrm>
            <a:off x="2389717" y="4800602"/>
            <a:ext cx="7315200" cy="5667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0" name="Google Shape;140;p45"/>
          <p:cNvSpPr/>
          <p:nvPr>
            <p:ph idx="2" type="pic"/>
          </p:nvPr>
        </p:nvSpPr>
        <p:spPr>
          <a:xfrm>
            <a:off x="2389717" y="1106905"/>
            <a:ext cx="7315200" cy="36207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141" name="Google Shape;141;p45"/>
          <p:cNvSpPr txBox="1"/>
          <p:nvPr>
            <p:ph idx="1" type="body"/>
          </p:nvPr>
        </p:nvSpPr>
        <p:spPr>
          <a:xfrm>
            <a:off x="2389717" y="5367343"/>
            <a:ext cx="7315200" cy="8049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142" name="Google Shape;142;p45"/>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3" name="Google Shape;143;p45"/>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4" name="Google Shape;144;p45"/>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9" name="Shape 19"/>
        <p:cNvGrpSpPr/>
        <p:nvPr/>
      </p:nvGrpSpPr>
      <p:grpSpPr>
        <a:xfrm>
          <a:off x="0" y="0"/>
          <a:ext cx="0" cy="0"/>
          <a:chOff x="0" y="0"/>
          <a:chExt cx="0" cy="0"/>
        </a:xfrm>
      </p:grpSpPr>
      <p:sp>
        <p:nvSpPr>
          <p:cNvPr id="20" name="Google Shape;20;p30"/>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dk1"/>
              </a:buClr>
              <a:buSzPts val="50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30"/>
          <p:cNvSpPr txBox="1"/>
          <p:nvPr>
            <p:ph idx="1" type="body"/>
          </p:nvPr>
        </p:nvSpPr>
        <p:spPr>
          <a:xfrm>
            <a:off x="609600" y="1600201"/>
            <a:ext cx="10972800" cy="43017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2" name="Google Shape;22;p30"/>
          <p:cNvSpPr txBox="1"/>
          <p:nvPr>
            <p:ph idx="10" type="dt"/>
          </p:nvPr>
        </p:nvSpPr>
        <p:spPr>
          <a:xfrm>
            <a:off x="609600" y="6569880"/>
            <a:ext cx="2844900" cy="225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0"/>
          <p:cNvSpPr txBox="1"/>
          <p:nvPr>
            <p:ph idx="11" type="ftr"/>
          </p:nvPr>
        </p:nvSpPr>
        <p:spPr>
          <a:xfrm>
            <a:off x="4165600" y="6569880"/>
            <a:ext cx="3860700" cy="225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30"/>
          <p:cNvSpPr txBox="1"/>
          <p:nvPr>
            <p:ph idx="12" type="sldNum"/>
          </p:nvPr>
        </p:nvSpPr>
        <p:spPr>
          <a:xfrm>
            <a:off x="8737600" y="6569880"/>
            <a:ext cx="2844900" cy="2250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5" name="Shape 25"/>
        <p:cNvGrpSpPr/>
        <p:nvPr/>
      </p:nvGrpSpPr>
      <p:grpSpPr>
        <a:xfrm>
          <a:off x="0" y="0"/>
          <a:ext cx="0" cy="0"/>
          <a:chOff x="0" y="0"/>
          <a:chExt cx="0" cy="0"/>
        </a:xfrm>
      </p:grpSpPr>
      <p:sp>
        <p:nvSpPr>
          <p:cNvPr id="26" name="Google Shape;26;p31"/>
          <p:cNvSpPr txBox="1"/>
          <p:nvPr>
            <p:ph type="title"/>
          </p:nvPr>
        </p:nvSpPr>
        <p:spPr>
          <a:xfrm>
            <a:off x="963084" y="4406901"/>
            <a:ext cx="10363200" cy="13620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Arial"/>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31"/>
          <p:cNvSpPr txBox="1"/>
          <p:nvPr>
            <p:ph idx="1" type="body"/>
          </p:nvPr>
        </p:nvSpPr>
        <p:spPr>
          <a:xfrm>
            <a:off x="963084" y="2906713"/>
            <a:ext cx="10363200" cy="15003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D8C8C"/>
              </a:buClr>
              <a:buSzPts val="2000"/>
              <a:buNone/>
              <a:defRPr i="1" sz="2000">
                <a:solidFill>
                  <a:srgbClr val="8D8C8C"/>
                </a:solidFill>
              </a:defRPr>
            </a:lvl1pPr>
            <a:lvl2pPr indent="-228600" lvl="1" marL="914400" algn="l">
              <a:lnSpc>
                <a:spcPct val="100000"/>
              </a:lnSpc>
              <a:spcBef>
                <a:spcPts val="360"/>
              </a:spcBef>
              <a:spcAft>
                <a:spcPts val="0"/>
              </a:spcAft>
              <a:buClr>
                <a:srgbClr val="8D8C8C"/>
              </a:buClr>
              <a:buSzPts val="1800"/>
              <a:buNone/>
              <a:defRPr sz="1800">
                <a:solidFill>
                  <a:srgbClr val="8D8C8C"/>
                </a:solidFill>
              </a:defRPr>
            </a:lvl2pPr>
            <a:lvl3pPr indent="-228600" lvl="2" marL="1371600" algn="l">
              <a:lnSpc>
                <a:spcPct val="100000"/>
              </a:lnSpc>
              <a:spcBef>
                <a:spcPts val="320"/>
              </a:spcBef>
              <a:spcAft>
                <a:spcPts val="0"/>
              </a:spcAft>
              <a:buClr>
                <a:srgbClr val="8D8C8C"/>
              </a:buClr>
              <a:buSzPts val="1600"/>
              <a:buNone/>
              <a:defRPr sz="1600">
                <a:solidFill>
                  <a:srgbClr val="8D8C8C"/>
                </a:solidFill>
              </a:defRPr>
            </a:lvl3pPr>
            <a:lvl4pPr indent="-228600" lvl="3" marL="1828800" algn="l">
              <a:lnSpc>
                <a:spcPct val="100000"/>
              </a:lnSpc>
              <a:spcBef>
                <a:spcPts val="280"/>
              </a:spcBef>
              <a:spcAft>
                <a:spcPts val="0"/>
              </a:spcAft>
              <a:buClr>
                <a:srgbClr val="8D8C8C"/>
              </a:buClr>
              <a:buSzPts val="1400"/>
              <a:buNone/>
              <a:defRPr sz="1400">
                <a:solidFill>
                  <a:srgbClr val="8D8C8C"/>
                </a:solidFill>
              </a:defRPr>
            </a:lvl4pPr>
            <a:lvl5pPr indent="-228600" lvl="4" marL="2286000" algn="l">
              <a:lnSpc>
                <a:spcPct val="100000"/>
              </a:lnSpc>
              <a:spcBef>
                <a:spcPts val="280"/>
              </a:spcBef>
              <a:spcAft>
                <a:spcPts val="0"/>
              </a:spcAft>
              <a:buClr>
                <a:srgbClr val="8D8C8C"/>
              </a:buClr>
              <a:buSzPts val="1400"/>
              <a:buNone/>
              <a:defRPr sz="1400">
                <a:solidFill>
                  <a:srgbClr val="8D8C8C"/>
                </a:solidFill>
              </a:defRPr>
            </a:lvl5pPr>
            <a:lvl6pPr indent="-228600" lvl="5" marL="2743200" algn="l">
              <a:lnSpc>
                <a:spcPct val="100000"/>
              </a:lnSpc>
              <a:spcBef>
                <a:spcPts val="280"/>
              </a:spcBef>
              <a:spcAft>
                <a:spcPts val="0"/>
              </a:spcAft>
              <a:buClr>
                <a:srgbClr val="8D8C8C"/>
              </a:buClr>
              <a:buSzPts val="1400"/>
              <a:buNone/>
              <a:defRPr sz="1400">
                <a:solidFill>
                  <a:srgbClr val="8D8C8C"/>
                </a:solidFill>
              </a:defRPr>
            </a:lvl6pPr>
            <a:lvl7pPr indent="-228600" lvl="6" marL="3200400" algn="l">
              <a:lnSpc>
                <a:spcPct val="100000"/>
              </a:lnSpc>
              <a:spcBef>
                <a:spcPts val="280"/>
              </a:spcBef>
              <a:spcAft>
                <a:spcPts val="0"/>
              </a:spcAft>
              <a:buClr>
                <a:srgbClr val="8D8C8C"/>
              </a:buClr>
              <a:buSzPts val="1400"/>
              <a:buNone/>
              <a:defRPr sz="1400">
                <a:solidFill>
                  <a:srgbClr val="8D8C8C"/>
                </a:solidFill>
              </a:defRPr>
            </a:lvl7pPr>
            <a:lvl8pPr indent="-228600" lvl="7" marL="3657600" algn="l">
              <a:lnSpc>
                <a:spcPct val="100000"/>
              </a:lnSpc>
              <a:spcBef>
                <a:spcPts val="280"/>
              </a:spcBef>
              <a:spcAft>
                <a:spcPts val="0"/>
              </a:spcAft>
              <a:buClr>
                <a:srgbClr val="8D8C8C"/>
              </a:buClr>
              <a:buSzPts val="1400"/>
              <a:buNone/>
              <a:defRPr sz="1400">
                <a:solidFill>
                  <a:srgbClr val="8D8C8C"/>
                </a:solidFill>
              </a:defRPr>
            </a:lvl8pPr>
            <a:lvl9pPr indent="-228600" lvl="8" marL="4114800" algn="l">
              <a:lnSpc>
                <a:spcPct val="100000"/>
              </a:lnSpc>
              <a:spcBef>
                <a:spcPts val="280"/>
              </a:spcBef>
              <a:spcAft>
                <a:spcPts val="0"/>
              </a:spcAft>
              <a:buClr>
                <a:srgbClr val="8D8C8C"/>
              </a:buClr>
              <a:buSzPts val="1400"/>
              <a:buNone/>
              <a:defRPr sz="1400">
                <a:solidFill>
                  <a:srgbClr val="8D8C8C"/>
                </a:solidFill>
              </a:defRPr>
            </a:lvl9pPr>
          </a:lstStyle>
          <a:p/>
        </p:txBody>
      </p:sp>
      <p:sp>
        <p:nvSpPr>
          <p:cNvPr id="28" name="Google Shape;28;p31"/>
          <p:cNvSpPr txBox="1"/>
          <p:nvPr>
            <p:ph idx="10" type="dt"/>
          </p:nvPr>
        </p:nvSpPr>
        <p:spPr>
          <a:xfrm>
            <a:off x="609600" y="6569880"/>
            <a:ext cx="2844900" cy="225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31"/>
          <p:cNvSpPr txBox="1"/>
          <p:nvPr>
            <p:ph idx="11" type="ftr"/>
          </p:nvPr>
        </p:nvSpPr>
        <p:spPr>
          <a:xfrm>
            <a:off x="4165600" y="6569880"/>
            <a:ext cx="3860700" cy="225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31"/>
          <p:cNvSpPr txBox="1"/>
          <p:nvPr>
            <p:ph idx="12" type="sldNum"/>
          </p:nvPr>
        </p:nvSpPr>
        <p:spPr>
          <a:xfrm>
            <a:off x="8737600" y="6569880"/>
            <a:ext cx="2844900" cy="2250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1" name="Shape 31"/>
        <p:cNvGrpSpPr/>
        <p:nvPr/>
      </p:nvGrpSpPr>
      <p:grpSpPr>
        <a:xfrm>
          <a:off x="0" y="0"/>
          <a:ext cx="0" cy="0"/>
          <a:chOff x="0" y="0"/>
          <a:chExt cx="0" cy="0"/>
        </a:xfrm>
      </p:grpSpPr>
      <p:sp>
        <p:nvSpPr>
          <p:cNvPr id="32" name="Google Shape;32;p32"/>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32"/>
          <p:cNvSpPr txBox="1"/>
          <p:nvPr>
            <p:ph idx="1" type="body"/>
          </p:nvPr>
        </p:nvSpPr>
        <p:spPr>
          <a:xfrm>
            <a:off x="609600" y="1600201"/>
            <a:ext cx="5384700" cy="43089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4" name="Google Shape;34;p32"/>
          <p:cNvSpPr txBox="1"/>
          <p:nvPr>
            <p:ph idx="2" type="body"/>
          </p:nvPr>
        </p:nvSpPr>
        <p:spPr>
          <a:xfrm>
            <a:off x="6197600" y="1600201"/>
            <a:ext cx="5384700" cy="43089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5" name="Google Shape;35;p32"/>
          <p:cNvSpPr txBox="1"/>
          <p:nvPr>
            <p:ph idx="10" type="dt"/>
          </p:nvPr>
        </p:nvSpPr>
        <p:spPr>
          <a:xfrm>
            <a:off x="609600" y="6569880"/>
            <a:ext cx="2844900" cy="225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32"/>
          <p:cNvSpPr txBox="1"/>
          <p:nvPr>
            <p:ph idx="11" type="ftr"/>
          </p:nvPr>
        </p:nvSpPr>
        <p:spPr>
          <a:xfrm>
            <a:off x="4165600" y="6569880"/>
            <a:ext cx="3860700" cy="225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32"/>
          <p:cNvSpPr txBox="1"/>
          <p:nvPr>
            <p:ph idx="12" type="sldNum"/>
          </p:nvPr>
        </p:nvSpPr>
        <p:spPr>
          <a:xfrm>
            <a:off x="8737600" y="6569880"/>
            <a:ext cx="2844900" cy="2250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8" name="Shape 38"/>
        <p:cNvGrpSpPr/>
        <p:nvPr/>
      </p:nvGrpSpPr>
      <p:grpSpPr>
        <a:xfrm>
          <a:off x="0" y="0"/>
          <a:ext cx="0" cy="0"/>
          <a:chOff x="0" y="0"/>
          <a:chExt cx="0" cy="0"/>
        </a:xfrm>
      </p:grpSpPr>
      <p:sp>
        <p:nvSpPr>
          <p:cNvPr id="39" name="Google Shape;39;p33"/>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50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33"/>
          <p:cNvSpPr txBox="1"/>
          <p:nvPr>
            <p:ph idx="1" type="body"/>
          </p:nvPr>
        </p:nvSpPr>
        <p:spPr>
          <a:xfrm>
            <a:off x="609600" y="1535113"/>
            <a:ext cx="5386800" cy="6399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chemeClr val="dk1"/>
              </a:buClr>
              <a:buSzPts val="2000"/>
              <a:buNone/>
              <a:defRPr b="1" sz="20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1" name="Google Shape;41;p33"/>
          <p:cNvSpPr txBox="1"/>
          <p:nvPr>
            <p:ph idx="2" type="body"/>
          </p:nvPr>
        </p:nvSpPr>
        <p:spPr>
          <a:xfrm>
            <a:off x="609600" y="2174875"/>
            <a:ext cx="5386800" cy="37269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2" name="Google Shape;42;p33"/>
          <p:cNvSpPr txBox="1"/>
          <p:nvPr>
            <p:ph idx="3" type="body"/>
          </p:nvPr>
        </p:nvSpPr>
        <p:spPr>
          <a:xfrm>
            <a:off x="6193368" y="1535113"/>
            <a:ext cx="5388900" cy="6399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chemeClr val="dk1"/>
              </a:buClr>
              <a:buSzPts val="2000"/>
              <a:buNone/>
              <a:defRPr b="1" sz="20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33"/>
          <p:cNvSpPr txBox="1"/>
          <p:nvPr>
            <p:ph idx="4" type="body"/>
          </p:nvPr>
        </p:nvSpPr>
        <p:spPr>
          <a:xfrm>
            <a:off x="6193368" y="2174875"/>
            <a:ext cx="5388900" cy="37269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33"/>
          <p:cNvSpPr txBox="1"/>
          <p:nvPr>
            <p:ph idx="10" type="dt"/>
          </p:nvPr>
        </p:nvSpPr>
        <p:spPr>
          <a:xfrm>
            <a:off x="609600" y="6569880"/>
            <a:ext cx="2844900" cy="225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33"/>
          <p:cNvSpPr txBox="1"/>
          <p:nvPr>
            <p:ph idx="11" type="ftr"/>
          </p:nvPr>
        </p:nvSpPr>
        <p:spPr>
          <a:xfrm>
            <a:off x="4165600" y="6569880"/>
            <a:ext cx="3860700" cy="225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33"/>
          <p:cNvSpPr txBox="1"/>
          <p:nvPr>
            <p:ph idx="12" type="sldNum"/>
          </p:nvPr>
        </p:nvSpPr>
        <p:spPr>
          <a:xfrm>
            <a:off x="8737600" y="6569880"/>
            <a:ext cx="2844900" cy="2250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7" name="Shape 47"/>
        <p:cNvGrpSpPr/>
        <p:nvPr/>
      </p:nvGrpSpPr>
      <p:grpSpPr>
        <a:xfrm>
          <a:off x="0" y="0"/>
          <a:ext cx="0" cy="0"/>
          <a:chOff x="0" y="0"/>
          <a:chExt cx="0" cy="0"/>
        </a:xfrm>
      </p:grpSpPr>
      <p:sp>
        <p:nvSpPr>
          <p:cNvPr id="48" name="Google Shape;48;p34"/>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34"/>
          <p:cNvSpPr txBox="1"/>
          <p:nvPr>
            <p:ph idx="10" type="dt"/>
          </p:nvPr>
        </p:nvSpPr>
        <p:spPr>
          <a:xfrm>
            <a:off x="609600" y="6569880"/>
            <a:ext cx="2844900" cy="225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34"/>
          <p:cNvSpPr txBox="1"/>
          <p:nvPr>
            <p:ph idx="11" type="ftr"/>
          </p:nvPr>
        </p:nvSpPr>
        <p:spPr>
          <a:xfrm>
            <a:off x="4165600" y="6569880"/>
            <a:ext cx="3860700" cy="225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4"/>
          <p:cNvSpPr txBox="1"/>
          <p:nvPr>
            <p:ph idx="12" type="sldNum"/>
          </p:nvPr>
        </p:nvSpPr>
        <p:spPr>
          <a:xfrm>
            <a:off x="8737600" y="6569880"/>
            <a:ext cx="2844900" cy="2250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2" name="Shape 52"/>
        <p:cNvGrpSpPr/>
        <p:nvPr/>
      </p:nvGrpSpPr>
      <p:grpSpPr>
        <a:xfrm>
          <a:off x="0" y="0"/>
          <a:ext cx="0" cy="0"/>
          <a:chOff x="0" y="0"/>
          <a:chExt cx="0" cy="0"/>
        </a:xfrm>
      </p:grpSpPr>
      <p:sp>
        <p:nvSpPr>
          <p:cNvPr id="53" name="Google Shape;53;p35"/>
          <p:cNvSpPr txBox="1"/>
          <p:nvPr>
            <p:ph idx="10" type="dt"/>
          </p:nvPr>
        </p:nvSpPr>
        <p:spPr>
          <a:xfrm>
            <a:off x="609600" y="6569880"/>
            <a:ext cx="2844900" cy="225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35"/>
          <p:cNvSpPr txBox="1"/>
          <p:nvPr>
            <p:ph idx="11" type="ftr"/>
          </p:nvPr>
        </p:nvSpPr>
        <p:spPr>
          <a:xfrm>
            <a:off x="4165600" y="6569880"/>
            <a:ext cx="3860700" cy="225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5"/>
          <p:cNvSpPr txBox="1"/>
          <p:nvPr>
            <p:ph idx="12" type="sldNum"/>
          </p:nvPr>
        </p:nvSpPr>
        <p:spPr>
          <a:xfrm>
            <a:off x="8737600" y="6569880"/>
            <a:ext cx="2844900" cy="2250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6" name="Shape 56"/>
        <p:cNvGrpSpPr/>
        <p:nvPr/>
      </p:nvGrpSpPr>
      <p:grpSpPr>
        <a:xfrm>
          <a:off x="0" y="0"/>
          <a:ext cx="0" cy="0"/>
          <a:chOff x="0" y="0"/>
          <a:chExt cx="0" cy="0"/>
        </a:xfrm>
      </p:grpSpPr>
      <p:sp>
        <p:nvSpPr>
          <p:cNvPr id="57" name="Google Shape;57;p36"/>
          <p:cNvSpPr txBox="1"/>
          <p:nvPr>
            <p:ph type="title"/>
          </p:nvPr>
        </p:nvSpPr>
        <p:spPr>
          <a:xfrm>
            <a:off x="609601" y="273050"/>
            <a:ext cx="4011000" cy="11619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36"/>
          <p:cNvSpPr txBox="1"/>
          <p:nvPr>
            <p:ph idx="1" type="body"/>
          </p:nvPr>
        </p:nvSpPr>
        <p:spPr>
          <a:xfrm>
            <a:off x="4766733" y="273051"/>
            <a:ext cx="6815700" cy="5628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9" name="Google Shape;59;p36"/>
          <p:cNvSpPr txBox="1"/>
          <p:nvPr>
            <p:ph idx="2" type="body"/>
          </p:nvPr>
        </p:nvSpPr>
        <p:spPr>
          <a:xfrm>
            <a:off x="609601" y="1435101"/>
            <a:ext cx="4011000" cy="44667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0" name="Google Shape;60;p36"/>
          <p:cNvSpPr txBox="1"/>
          <p:nvPr>
            <p:ph idx="10" type="dt"/>
          </p:nvPr>
        </p:nvSpPr>
        <p:spPr>
          <a:xfrm>
            <a:off x="609600" y="6569880"/>
            <a:ext cx="2844900" cy="225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36"/>
          <p:cNvSpPr txBox="1"/>
          <p:nvPr>
            <p:ph idx="11" type="ftr"/>
          </p:nvPr>
        </p:nvSpPr>
        <p:spPr>
          <a:xfrm>
            <a:off x="4165600" y="6569880"/>
            <a:ext cx="3860700" cy="225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36"/>
          <p:cNvSpPr txBox="1"/>
          <p:nvPr>
            <p:ph idx="12" type="sldNum"/>
          </p:nvPr>
        </p:nvSpPr>
        <p:spPr>
          <a:xfrm>
            <a:off x="8737600" y="6569880"/>
            <a:ext cx="2844900" cy="2250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3" name="Shape 63"/>
        <p:cNvGrpSpPr/>
        <p:nvPr/>
      </p:nvGrpSpPr>
      <p:grpSpPr>
        <a:xfrm>
          <a:off x="0" y="0"/>
          <a:ext cx="0" cy="0"/>
          <a:chOff x="0" y="0"/>
          <a:chExt cx="0" cy="0"/>
        </a:xfrm>
      </p:grpSpPr>
      <p:sp>
        <p:nvSpPr>
          <p:cNvPr id="64" name="Google Shape;64;p37"/>
          <p:cNvSpPr txBox="1"/>
          <p:nvPr>
            <p:ph type="title"/>
          </p:nvPr>
        </p:nvSpPr>
        <p:spPr>
          <a:xfrm>
            <a:off x="2389717" y="4800600"/>
            <a:ext cx="7315200" cy="5667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37"/>
          <p:cNvSpPr/>
          <p:nvPr>
            <p:ph idx="2" type="pic"/>
          </p:nvPr>
        </p:nvSpPr>
        <p:spPr>
          <a:xfrm>
            <a:off x="2389717" y="612775"/>
            <a:ext cx="7315200" cy="41148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Georgia"/>
                <a:ea typeface="Georgia"/>
                <a:cs typeface="Georgia"/>
                <a:sym typeface="Georgia"/>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Georgia"/>
                <a:ea typeface="Georgia"/>
                <a:cs typeface="Georgia"/>
                <a:sym typeface="Georgia"/>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Georgia"/>
                <a:ea typeface="Georgia"/>
                <a:cs typeface="Georgia"/>
                <a:sym typeface="Georgia"/>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Georgia"/>
                <a:ea typeface="Georgia"/>
                <a:cs typeface="Georgia"/>
                <a:sym typeface="Georgia"/>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Georgia"/>
                <a:ea typeface="Georgia"/>
                <a:cs typeface="Georgia"/>
                <a:sym typeface="Georgia"/>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66" name="Google Shape;66;p37"/>
          <p:cNvSpPr txBox="1"/>
          <p:nvPr>
            <p:ph idx="1" type="body"/>
          </p:nvPr>
        </p:nvSpPr>
        <p:spPr>
          <a:xfrm>
            <a:off x="2389717" y="5367338"/>
            <a:ext cx="7315200" cy="8049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7" name="Google Shape;67;p37"/>
          <p:cNvSpPr txBox="1"/>
          <p:nvPr>
            <p:ph idx="10" type="dt"/>
          </p:nvPr>
        </p:nvSpPr>
        <p:spPr>
          <a:xfrm>
            <a:off x="609600" y="6569880"/>
            <a:ext cx="2844900" cy="225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37"/>
          <p:cNvSpPr txBox="1"/>
          <p:nvPr>
            <p:ph idx="11" type="ftr"/>
          </p:nvPr>
        </p:nvSpPr>
        <p:spPr>
          <a:xfrm>
            <a:off x="4165600" y="6569880"/>
            <a:ext cx="3860700" cy="225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37"/>
          <p:cNvSpPr txBox="1"/>
          <p:nvPr>
            <p:ph idx="12" type="sldNum"/>
          </p:nvPr>
        </p:nvSpPr>
        <p:spPr>
          <a:xfrm>
            <a:off x="8737600" y="6569880"/>
            <a:ext cx="2844900" cy="2250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theme" Target="../theme/theme1.xml"/><Relationship Id="rId10" Type="http://schemas.openxmlformats.org/officeDocument/2006/relationships/slideLayout" Target="../slideLayouts/slideLayout9.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0.xml"/><Relationship Id="rId3" Type="http://schemas.openxmlformats.org/officeDocument/2006/relationships/slideLayout" Target="../slideLayouts/slideLayout11.xml"/><Relationship Id="rId4" Type="http://schemas.openxmlformats.org/officeDocument/2006/relationships/slideLayout" Target="../slideLayouts/slideLayout12.xml"/><Relationship Id="rId11" Type="http://schemas.openxmlformats.org/officeDocument/2006/relationships/theme" Target="../theme/theme2.xml"/><Relationship Id="rId10" Type="http://schemas.openxmlformats.org/officeDocument/2006/relationships/slideLayout" Target="../slideLayouts/slideLayout18.xml"/><Relationship Id="rId9" Type="http://schemas.openxmlformats.org/officeDocument/2006/relationships/slideLayout" Target="../slideLayouts/slideLayout17.xml"/><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666060"/>
            </a:gs>
            <a:gs pos="100000">
              <a:srgbClr val="222222"/>
            </a:gs>
          </a:gsLst>
          <a:lin ang="5400012" scaled="0"/>
        </a:gradFill>
      </p:bgPr>
    </p:bg>
    <p:spTree>
      <p:nvGrpSpPr>
        <p:cNvPr id="5" name="Shape 5"/>
        <p:cNvGrpSpPr/>
        <p:nvPr/>
      </p:nvGrpSpPr>
      <p:grpSpPr>
        <a:xfrm>
          <a:off x="0" y="0"/>
          <a:ext cx="0" cy="0"/>
          <a:chOff x="0" y="0"/>
          <a:chExt cx="0" cy="0"/>
        </a:xfrm>
      </p:grpSpPr>
      <p:pic>
        <p:nvPicPr>
          <p:cNvPr id="6" name="Google Shape;6;p26"/>
          <p:cNvPicPr preferRelativeResize="0"/>
          <p:nvPr/>
        </p:nvPicPr>
        <p:blipFill rotWithShape="1">
          <a:blip r:embed="rId1">
            <a:alphaModFix/>
          </a:blip>
          <a:srcRect b="0" l="0" r="0" t="0"/>
          <a:stretch/>
        </p:blipFill>
        <p:spPr>
          <a:xfrm>
            <a:off x="0" y="0"/>
            <a:ext cx="12192000" cy="6858000"/>
          </a:xfrm>
          <a:prstGeom prst="rect">
            <a:avLst/>
          </a:prstGeom>
          <a:noFill/>
          <a:ln>
            <a:noFill/>
          </a:ln>
        </p:spPr>
      </p:pic>
      <p:sp>
        <p:nvSpPr>
          <p:cNvPr id="7" name="Google Shape;7;p26"/>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5000"/>
              <a:buFont typeface="Arial"/>
              <a:buNone/>
              <a:defRPr b="1" i="0" sz="50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p26"/>
          <p:cNvSpPr txBox="1"/>
          <p:nvPr>
            <p:ph idx="1" type="body"/>
          </p:nvPr>
        </p:nvSpPr>
        <p:spPr>
          <a:xfrm>
            <a:off x="609600" y="1600201"/>
            <a:ext cx="10972800" cy="43017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Georgia"/>
                <a:ea typeface="Georgia"/>
                <a:cs typeface="Georgia"/>
                <a:sym typeface="Georgia"/>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Georgia"/>
                <a:ea typeface="Georgia"/>
                <a:cs typeface="Georgia"/>
                <a:sym typeface="Georgia"/>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Georgia"/>
                <a:ea typeface="Georgia"/>
                <a:cs typeface="Georgia"/>
                <a:sym typeface="Georgia"/>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Georgia"/>
                <a:ea typeface="Georgia"/>
                <a:cs typeface="Georgia"/>
                <a:sym typeface="Georgia"/>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Georgia"/>
                <a:ea typeface="Georgia"/>
                <a:cs typeface="Georgia"/>
                <a:sym typeface="Georgia"/>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 name="Google Shape;9;p26"/>
          <p:cNvSpPr txBox="1"/>
          <p:nvPr>
            <p:ph idx="10" type="dt"/>
          </p:nvPr>
        </p:nvSpPr>
        <p:spPr>
          <a:xfrm>
            <a:off x="609600" y="6569880"/>
            <a:ext cx="2844900" cy="2250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D8C8C"/>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0" name="Google Shape;10;p26"/>
          <p:cNvSpPr txBox="1"/>
          <p:nvPr>
            <p:ph idx="11" type="ftr"/>
          </p:nvPr>
        </p:nvSpPr>
        <p:spPr>
          <a:xfrm>
            <a:off x="4165600" y="6569880"/>
            <a:ext cx="3860700" cy="2250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D8C8C"/>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1" name="Google Shape;11;p26"/>
          <p:cNvSpPr txBox="1"/>
          <p:nvPr>
            <p:ph idx="12" type="sldNum"/>
          </p:nvPr>
        </p:nvSpPr>
        <p:spPr>
          <a:xfrm>
            <a:off x="8737600" y="6569880"/>
            <a:ext cx="2844900" cy="2250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D8C8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70" name="Shape 70"/>
        <p:cNvGrpSpPr/>
        <p:nvPr/>
      </p:nvGrpSpPr>
      <p:grpSpPr>
        <a:xfrm>
          <a:off x="0" y="0"/>
          <a:ext cx="0" cy="0"/>
          <a:chOff x="0" y="0"/>
          <a:chExt cx="0" cy="0"/>
        </a:xfrm>
      </p:grpSpPr>
      <p:sp>
        <p:nvSpPr>
          <p:cNvPr id="71" name="Google Shape;71;p28"/>
          <p:cNvSpPr txBox="1"/>
          <p:nvPr>
            <p:ph type="title"/>
          </p:nvPr>
        </p:nvSpPr>
        <p:spPr>
          <a:xfrm>
            <a:off x="609600" y="1107850"/>
            <a:ext cx="10972800" cy="11430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6000"/>
              <a:buFont typeface="Arial"/>
              <a:buNone/>
              <a:defRPr b="0" i="0" sz="60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2" name="Google Shape;72;p28"/>
          <p:cNvSpPr txBox="1"/>
          <p:nvPr>
            <p:ph idx="1" type="body"/>
          </p:nvPr>
        </p:nvSpPr>
        <p:spPr>
          <a:xfrm>
            <a:off x="609600" y="2341588"/>
            <a:ext cx="10972800" cy="378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73" name="Google Shape;73;p28"/>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74" name="Google Shape;74;p28"/>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75" name="Google Shape;75;p28"/>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cxnSp>
        <p:nvCxnSpPr>
          <p:cNvPr id="76" name="Google Shape;76;p28"/>
          <p:cNvCxnSpPr/>
          <p:nvPr/>
        </p:nvCxnSpPr>
        <p:spPr>
          <a:xfrm>
            <a:off x="203205" y="6575107"/>
            <a:ext cx="9400500" cy="0"/>
          </a:xfrm>
          <a:prstGeom prst="straightConnector1">
            <a:avLst/>
          </a:prstGeom>
          <a:noFill/>
          <a:ln cap="flat" cmpd="sng" w="12700">
            <a:solidFill>
              <a:srgbClr val="E4002B"/>
            </a:solidFill>
            <a:prstDash val="solid"/>
            <a:miter lim="400000"/>
            <a:headEnd len="sm" w="sm" type="none"/>
            <a:tailEnd len="sm" w="sm" type="none"/>
          </a:ln>
        </p:spPr>
      </p:cxnSp>
      <p:pic>
        <p:nvPicPr>
          <p:cNvPr id="77" name="Google Shape;77;p28"/>
          <p:cNvPicPr preferRelativeResize="0"/>
          <p:nvPr/>
        </p:nvPicPr>
        <p:blipFill rotWithShape="1">
          <a:blip r:embed="rId1">
            <a:alphaModFix/>
          </a:blip>
          <a:srcRect b="0" l="0" r="0" t="0"/>
          <a:stretch/>
        </p:blipFill>
        <p:spPr>
          <a:xfrm>
            <a:off x="383823" y="231831"/>
            <a:ext cx="11424358" cy="926298"/>
          </a:xfrm>
          <a:prstGeom prst="rect">
            <a:avLst/>
          </a:prstGeom>
          <a:noFill/>
          <a:ln>
            <a:noFill/>
          </a:ln>
        </p:spPr>
      </p:pic>
      <p:sp>
        <p:nvSpPr>
          <p:cNvPr id="78" name="Google Shape;78;p28"/>
          <p:cNvSpPr/>
          <p:nvPr/>
        </p:nvSpPr>
        <p:spPr>
          <a:xfrm>
            <a:off x="383823" y="383114"/>
            <a:ext cx="120900" cy="582300"/>
          </a:xfrm>
          <a:prstGeom prst="rect">
            <a:avLst/>
          </a:prstGeom>
          <a:solidFill>
            <a:srgbClr val="FFFF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0.pn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9.png"/><Relationship Id="rId4" Type="http://schemas.openxmlformats.org/officeDocument/2006/relationships/image" Target="../media/image28.png"/><Relationship Id="rId5" Type="http://schemas.openxmlformats.org/officeDocument/2006/relationships/image" Target="../media/image24.jpg"/><Relationship Id="rId6" Type="http://schemas.openxmlformats.org/officeDocument/2006/relationships/image" Target="../media/image2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0.jpg"/><Relationship Id="rId4" Type="http://schemas.openxmlformats.org/officeDocument/2006/relationships/image" Target="../media/image1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9.jpg"/><Relationship Id="rId4" Type="http://schemas.openxmlformats.org/officeDocument/2006/relationships/image" Target="../media/image2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8.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hyperlink" Target="mailto:justinr@disability.tamu.edu"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g83e9610868_0_0"/>
          <p:cNvSpPr txBox="1"/>
          <p:nvPr>
            <p:ph type="ctrTitle"/>
          </p:nvPr>
        </p:nvSpPr>
        <p:spPr>
          <a:xfrm>
            <a:off x="785400" y="110726"/>
            <a:ext cx="10363200" cy="1470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lt1"/>
              </a:buClr>
              <a:buSzPts val="5000"/>
              <a:buFont typeface="Arial"/>
              <a:buNone/>
            </a:pPr>
            <a:r>
              <a:rPr lang="en-US"/>
              <a:t>Smart Cane</a:t>
            </a:r>
            <a:endParaRPr/>
          </a:p>
        </p:txBody>
      </p:sp>
      <p:sp>
        <p:nvSpPr>
          <p:cNvPr id="150" name="Google Shape;150;g83e9610868_0_0"/>
          <p:cNvSpPr txBox="1"/>
          <p:nvPr>
            <p:ph idx="1" type="subTitle"/>
          </p:nvPr>
        </p:nvSpPr>
        <p:spPr>
          <a:xfrm>
            <a:off x="1828800" y="4194201"/>
            <a:ext cx="8534400" cy="9543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accent6"/>
              </a:buClr>
              <a:buSzPts val="1100"/>
              <a:buFont typeface="Arial"/>
              <a:buNone/>
            </a:pPr>
            <a:r>
              <a:rPr lang="en-US" sz="2400"/>
              <a:t>Arthur Helmen, Baltazar Guerra, Jonathan Williams,</a:t>
            </a:r>
            <a:endParaRPr sz="2400"/>
          </a:p>
          <a:p>
            <a:pPr indent="0" lvl="0" marL="0" rtl="0" algn="ctr">
              <a:lnSpc>
                <a:spcPct val="100000"/>
              </a:lnSpc>
              <a:spcBef>
                <a:spcPts val="0"/>
              </a:spcBef>
              <a:spcAft>
                <a:spcPts val="0"/>
              </a:spcAft>
              <a:buClr>
                <a:schemeClr val="accent6"/>
              </a:buClr>
              <a:buSzPts val="1100"/>
              <a:buFont typeface="Arial"/>
              <a:buNone/>
            </a:pPr>
            <a:r>
              <a:rPr lang="en-US" sz="2400"/>
              <a:t>Matthew Giuffrida, Shawn Popal</a:t>
            </a:r>
            <a:endParaRPr sz="2400"/>
          </a:p>
          <a:p>
            <a:pPr indent="0" lvl="0" marL="0" rtl="0" algn="ctr">
              <a:lnSpc>
                <a:spcPct val="100000"/>
              </a:lnSpc>
              <a:spcBef>
                <a:spcPts val="0"/>
              </a:spcBef>
              <a:spcAft>
                <a:spcPts val="0"/>
              </a:spcAft>
              <a:buClr>
                <a:schemeClr val="lt1"/>
              </a:buClr>
              <a:buSzPts val="3200"/>
              <a:buNone/>
            </a:pPr>
            <a:r>
              <a:t/>
            </a:r>
            <a:endParaRPr sz="2400"/>
          </a:p>
        </p:txBody>
      </p:sp>
      <p:sp>
        <p:nvSpPr>
          <p:cNvPr id="151" name="Google Shape;151;g83e9610868_0_0"/>
          <p:cNvSpPr txBox="1"/>
          <p:nvPr/>
        </p:nvSpPr>
        <p:spPr>
          <a:xfrm>
            <a:off x="3581625" y="3082200"/>
            <a:ext cx="4603200" cy="693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lang="en-US" sz="3000">
                <a:solidFill>
                  <a:srgbClr val="FFFFFF"/>
                </a:solidFill>
                <a:latin typeface="Georgia"/>
                <a:ea typeface="Georgia"/>
                <a:cs typeface="Georgia"/>
                <a:sym typeface="Georgia"/>
              </a:rPr>
              <a:t>Final Presentation</a:t>
            </a:r>
            <a:endParaRPr b="0" i="0" sz="3000" u="none" cap="none" strike="noStrike">
              <a:solidFill>
                <a:srgbClr val="FFFFFF"/>
              </a:solidFill>
              <a:latin typeface="Georgia"/>
              <a:ea typeface="Georgia"/>
              <a:cs typeface="Georgia"/>
              <a:sym typeface="Georgia"/>
            </a:endParaRPr>
          </a:p>
        </p:txBody>
      </p:sp>
      <p:sp>
        <p:nvSpPr>
          <p:cNvPr id="152" name="Google Shape;152;g83e9610868_0_0"/>
          <p:cNvSpPr txBox="1"/>
          <p:nvPr/>
        </p:nvSpPr>
        <p:spPr>
          <a:xfrm>
            <a:off x="4299525" y="3592275"/>
            <a:ext cx="3167400" cy="693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FFFFFF"/>
                </a:solidFill>
                <a:latin typeface="Georgia"/>
                <a:ea typeface="Georgia"/>
                <a:cs typeface="Georgia"/>
                <a:sym typeface="Georgia"/>
              </a:rPr>
              <a:t>CSCE 483/Spring 2020</a:t>
            </a:r>
            <a:endParaRPr b="0" i="0" sz="1800" u="none" cap="none" strike="noStrike">
              <a:solidFill>
                <a:srgbClr val="FFFFFF"/>
              </a:solidFill>
              <a:latin typeface="Georgia"/>
              <a:ea typeface="Georgia"/>
              <a:cs typeface="Georgia"/>
              <a:sym typeface="Georgia"/>
            </a:endParaRPr>
          </a:p>
        </p:txBody>
      </p:sp>
      <p:pic>
        <p:nvPicPr>
          <p:cNvPr id="153" name="Google Shape;153;g83e9610868_0_0"/>
          <p:cNvPicPr preferRelativeResize="0"/>
          <p:nvPr/>
        </p:nvPicPr>
        <p:blipFill>
          <a:blip r:embed="rId3">
            <a:alphaModFix/>
          </a:blip>
          <a:stretch>
            <a:fillRect/>
          </a:stretch>
        </p:blipFill>
        <p:spPr>
          <a:xfrm>
            <a:off x="4726025" y="346425"/>
            <a:ext cx="7250225" cy="54376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00"/>
        </a:solidFill>
      </p:bgPr>
    </p:bg>
    <p:spTree>
      <p:nvGrpSpPr>
        <p:cNvPr id="208" name="Shape 208"/>
        <p:cNvGrpSpPr/>
        <p:nvPr/>
      </p:nvGrpSpPr>
      <p:grpSpPr>
        <a:xfrm>
          <a:off x="0" y="0"/>
          <a:ext cx="0" cy="0"/>
          <a:chOff x="0" y="0"/>
          <a:chExt cx="0" cy="0"/>
        </a:xfrm>
      </p:grpSpPr>
      <p:sp>
        <p:nvSpPr>
          <p:cNvPr id="209" name="Google Shape;209;g74cd3e4185_0_8"/>
          <p:cNvSpPr txBox="1"/>
          <p:nvPr>
            <p:ph idx="1" type="body"/>
          </p:nvPr>
        </p:nvSpPr>
        <p:spPr>
          <a:xfrm>
            <a:off x="6194875" y="1295700"/>
            <a:ext cx="5387400" cy="4974600"/>
          </a:xfrm>
          <a:prstGeom prst="rect">
            <a:avLst/>
          </a:prstGeom>
          <a:noFill/>
          <a:ln>
            <a:noFill/>
          </a:ln>
        </p:spPr>
        <p:txBody>
          <a:bodyPr anchorCtr="0" anchor="t" bIns="45700" lIns="91425" spcFirstLastPara="1" rIns="91425" wrap="square" tIns="45700">
            <a:noAutofit/>
          </a:bodyPr>
          <a:lstStyle/>
          <a:p>
            <a:pPr indent="-381000" lvl="0" marL="457200" rtl="0" algn="l">
              <a:lnSpc>
                <a:spcPct val="100000"/>
              </a:lnSpc>
              <a:spcBef>
                <a:spcPts val="0"/>
              </a:spcBef>
              <a:spcAft>
                <a:spcPts val="0"/>
              </a:spcAft>
              <a:buSzPts val="2400"/>
              <a:buChar char="•"/>
            </a:pPr>
            <a:r>
              <a:rPr lang="en-US" sz="2400"/>
              <a:t>Internal modules and their interactions within the cane itself</a:t>
            </a:r>
            <a:endParaRPr sz="2400"/>
          </a:p>
          <a:p>
            <a:pPr indent="-381000" lvl="0" marL="457200" rtl="0" algn="l">
              <a:lnSpc>
                <a:spcPct val="100000"/>
              </a:lnSpc>
              <a:spcBef>
                <a:spcPts val="0"/>
              </a:spcBef>
              <a:spcAft>
                <a:spcPts val="0"/>
              </a:spcAft>
              <a:buSzPts val="2400"/>
              <a:buChar char="•"/>
            </a:pPr>
            <a:r>
              <a:rPr lang="en-US" sz="2400"/>
              <a:t>Raspberry Pi acts as central brain, processing all incoming data from the sensors and sending the appropriate responses through the haptic feedback motors and speakers</a:t>
            </a:r>
            <a:endParaRPr sz="2400"/>
          </a:p>
          <a:p>
            <a:pPr indent="-381000" lvl="0" marL="457200" rtl="0" algn="l">
              <a:lnSpc>
                <a:spcPct val="100000"/>
              </a:lnSpc>
              <a:spcBef>
                <a:spcPts val="0"/>
              </a:spcBef>
              <a:spcAft>
                <a:spcPts val="0"/>
              </a:spcAft>
              <a:buSzPts val="2400"/>
              <a:buChar char="•"/>
            </a:pPr>
            <a:r>
              <a:rPr lang="en-US" sz="2400"/>
              <a:t>Smartphone connection brings in additional GPS data for map tracking and navigation</a:t>
            </a:r>
            <a:endParaRPr sz="2400"/>
          </a:p>
        </p:txBody>
      </p:sp>
      <p:sp>
        <p:nvSpPr>
          <p:cNvPr id="210" name="Google Shape;210;g74cd3e4185_0_8"/>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5000"/>
              <a:buNone/>
            </a:pPr>
            <a:r>
              <a:rPr lang="en-US"/>
              <a:t>Design Specifications (Level 1)</a:t>
            </a:r>
            <a:endParaRPr/>
          </a:p>
        </p:txBody>
      </p:sp>
      <p:pic>
        <p:nvPicPr>
          <p:cNvPr id="211" name="Google Shape;211;g74cd3e4185_0_8"/>
          <p:cNvPicPr preferRelativeResize="0"/>
          <p:nvPr/>
        </p:nvPicPr>
        <p:blipFill>
          <a:blip r:embed="rId3">
            <a:alphaModFix/>
          </a:blip>
          <a:stretch>
            <a:fillRect/>
          </a:stretch>
        </p:blipFill>
        <p:spPr>
          <a:xfrm>
            <a:off x="609600" y="1354113"/>
            <a:ext cx="5476875" cy="4857750"/>
          </a:xfrm>
          <a:prstGeom prst="rect">
            <a:avLst/>
          </a:prstGeom>
          <a:noFill/>
          <a:ln>
            <a:noFill/>
          </a:ln>
        </p:spPr>
      </p:pic>
      <p:sp>
        <p:nvSpPr>
          <p:cNvPr id="212" name="Google Shape;212;g74cd3e4185_0_8"/>
          <p:cNvSpPr/>
          <p:nvPr/>
        </p:nvSpPr>
        <p:spPr>
          <a:xfrm>
            <a:off x="1406000" y="2326450"/>
            <a:ext cx="718200" cy="1617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74cd3e4185_0_8"/>
          <p:cNvSpPr txBox="1"/>
          <p:nvPr/>
        </p:nvSpPr>
        <p:spPr>
          <a:xfrm>
            <a:off x="1355425" y="2265775"/>
            <a:ext cx="960900" cy="1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800">
                <a:latin typeface="Georgia"/>
                <a:ea typeface="Georgia"/>
                <a:cs typeface="Georgia"/>
                <a:sym typeface="Georgia"/>
              </a:rPr>
              <a:t>Human Input</a:t>
            </a:r>
            <a:endParaRPr sz="800">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00"/>
        </a:solidFill>
      </p:bgPr>
    </p:bg>
    <p:spTree>
      <p:nvGrpSpPr>
        <p:cNvPr id="217" name="Shape 217"/>
        <p:cNvGrpSpPr/>
        <p:nvPr/>
      </p:nvGrpSpPr>
      <p:grpSpPr>
        <a:xfrm>
          <a:off x="0" y="0"/>
          <a:ext cx="0" cy="0"/>
          <a:chOff x="0" y="0"/>
          <a:chExt cx="0" cy="0"/>
        </a:xfrm>
      </p:grpSpPr>
      <p:sp>
        <p:nvSpPr>
          <p:cNvPr id="218" name="Google Shape;218;g74cd3e4185_0_16"/>
          <p:cNvSpPr txBox="1"/>
          <p:nvPr>
            <p:ph idx="1" type="body"/>
          </p:nvPr>
        </p:nvSpPr>
        <p:spPr>
          <a:xfrm>
            <a:off x="6194875" y="1295700"/>
            <a:ext cx="5387400" cy="4974600"/>
          </a:xfrm>
          <a:prstGeom prst="rect">
            <a:avLst/>
          </a:prstGeom>
          <a:noFill/>
          <a:ln>
            <a:noFill/>
          </a:ln>
        </p:spPr>
        <p:txBody>
          <a:bodyPr anchorCtr="0" anchor="t" bIns="45700" lIns="91425" spcFirstLastPara="1" rIns="91425" wrap="square" tIns="45700">
            <a:noAutofit/>
          </a:bodyPr>
          <a:lstStyle/>
          <a:p>
            <a:pPr indent="-419100" lvl="0" marL="457200" rtl="0" algn="l">
              <a:lnSpc>
                <a:spcPct val="100000"/>
              </a:lnSpc>
              <a:spcBef>
                <a:spcPts val="0"/>
              </a:spcBef>
              <a:spcAft>
                <a:spcPts val="0"/>
              </a:spcAft>
              <a:buSzPts val="3000"/>
              <a:buChar char="•"/>
            </a:pPr>
            <a:r>
              <a:rPr lang="en-US" sz="3000"/>
              <a:t>Idle - always checking for incoming objects</a:t>
            </a:r>
            <a:endParaRPr sz="3000"/>
          </a:p>
          <a:p>
            <a:pPr indent="-419100" lvl="0" marL="457200" rtl="0" algn="l">
              <a:lnSpc>
                <a:spcPct val="100000"/>
              </a:lnSpc>
              <a:spcBef>
                <a:spcPts val="0"/>
              </a:spcBef>
              <a:spcAft>
                <a:spcPts val="0"/>
              </a:spcAft>
              <a:buSzPts val="3000"/>
              <a:buChar char="•"/>
            </a:pPr>
            <a:r>
              <a:rPr lang="en-US" sz="3000"/>
              <a:t>Nav Mode - Gives feedback based on directions</a:t>
            </a:r>
            <a:endParaRPr sz="3000"/>
          </a:p>
        </p:txBody>
      </p:sp>
      <p:sp>
        <p:nvSpPr>
          <p:cNvPr id="219" name="Google Shape;219;g74cd3e4185_0_16"/>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5000"/>
              <a:buNone/>
            </a:pPr>
            <a:r>
              <a:rPr lang="en-US"/>
              <a:t>Design Specifications (FSM)</a:t>
            </a:r>
            <a:endParaRPr/>
          </a:p>
        </p:txBody>
      </p:sp>
      <p:pic>
        <p:nvPicPr>
          <p:cNvPr id="220" name="Google Shape;220;g74cd3e4185_0_16"/>
          <p:cNvPicPr preferRelativeResize="0"/>
          <p:nvPr/>
        </p:nvPicPr>
        <p:blipFill>
          <a:blip r:embed="rId3">
            <a:alphaModFix/>
          </a:blip>
          <a:stretch>
            <a:fillRect/>
          </a:stretch>
        </p:blipFill>
        <p:spPr>
          <a:xfrm>
            <a:off x="419875" y="1473763"/>
            <a:ext cx="5890075" cy="41209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g74cd3e4185_4_0"/>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iOS Application - Outdoor</a:t>
            </a:r>
            <a:endParaRPr/>
          </a:p>
        </p:txBody>
      </p:sp>
      <p:pic>
        <p:nvPicPr>
          <p:cNvPr id="226" name="Google Shape;226;g74cd3e4185_4_0"/>
          <p:cNvPicPr preferRelativeResize="0"/>
          <p:nvPr/>
        </p:nvPicPr>
        <p:blipFill>
          <a:blip r:embed="rId3">
            <a:alphaModFix/>
          </a:blip>
          <a:stretch>
            <a:fillRect/>
          </a:stretch>
        </p:blipFill>
        <p:spPr>
          <a:xfrm>
            <a:off x="609601" y="1600199"/>
            <a:ext cx="2226251" cy="4678026"/>
          </a:xfrm>
          <a:prstGeom prst="rect">
            <a:avLst/>
          </a:prstGeom>
          <a:noFill/>
          <a:ln>
            <a:noFill/>
          </a:ln>
        </p:spPr>
      </p:pic>
      <p:pic>
        <p:nvPicPr>
          <p:cNvPr id="227" name="Google Shape;227;g74cd3e4185_4_0"/>
          <p:cNvPicPr preferRelativeResize="0"/>
          <p:nvPr/>
        </p:nvPicPr>
        <p:blipFill>
          <a:blip r:embed="rId4">
            <a:alphaModFix/>
          </a:blip>
          <a:stretch>
            <a:fillRect/>
          </a:stretch>
        </p:blipFill>
        <p:spPr>
          <a:xfrm>
            <a:off x="3550800" y="1600200"/>
            <a:ext cx="2226250" cy="4676860"/>
          </a:xfrm>
          <a:prstGeom prst="rect">
            <a:avLst/>
          </a:prstGeom>
          <a:noFill/>
          <a:ln>
            <a:noFill/>
          </a:ln>
        </p:spPr>
      </p:pic>
      <p:pic>
        <p:nvPicPr>
          <p:cNvPr id="228" name="Google Shape;228;g74cd3e4185_4_0"/>
          <p:cNvPicPr preferRelativeResize="0"/>
          <p:nvPr/>
        </p:nvPicPr>
        <p:blipFill>
          <a:blip r:embed="rId5">
            <a:alphaModFix/>
          </a:blip>
          <a:stretch>
            <a:fillRect/>
          </a:stretch>
        </p:blipFill>
        <p:spPr>
          <a:xfrm>
            <a:off x="6492000" y="1600200"/>
            <a:ext cx="2226250" cy="4629002"/>
          </a:xfrm>
          <a:prstGeom prst="rect">
            <a:avLst/>
          </a:prstGeom>
          <a:noFill/>
          <a:ln>
            <a:noFill/>
          </a:ln>
        </p:spPr>
      </p:pic>
      <p:pic>
        <p:nvPicPr>
          <p:cNvPr id="229" name="Google Shape;229;g74cd3e4185_4_0"/>
          <p:cNvPicPr preferRelativeResize="0"/>
          <p:nvPr/>
        </p:nvPicPr>
        <p:blipFill>
          <a:blip r:embed="rId6">
            <a:alphaModFix/>
          </a:blip>
          <a:stretch>
            <a:fillRect/>
          </a:stretch>
        </p:blipFill>
        <p:spPr>
          <a:xfrm>
            <a:off x="9433200" y="1600200"/>
            <a:ext cx="2106599" cy="4629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g74cd3e4185_4_9"/>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iOS Application - Indoor/Settings</a:t>
            </a:r>
            <a:endParaRPr/>
          </a:p>
        </p:txBody>
      </p:sp>
      <p:pic>
        <p:nvPicPr>
          <p:cNvPr id="235" name="Google Shape;235;g74cd3e4185_4_9"/>
          <p:cNvPicPr preferRelativeResize="0"/>
          <p:nvPr/>
        </p:nvPicPr>
        <p:blipFill>
          <a:blip r:embed="rId3">
            <a:alphaModFix/>
          </a:blip>
          <a:stretch>
            <a:fillRect/>
          </a:stretch>
        </p:blipFill>
        <p:spPr>
          <a:xfrm>
            <a:off x="3490675" y="1592513"/>
            <a:ext cx="2049951" cy="4317084"/>
          </a:xfrm>
          <a:prstGeom prst="rect">
            <a:avLst/>
          </a:prstGeom>
          <a:noFill/>
          <a:ln>
            <a:noFill/>
          </a:ln>
        </p:spPr>
      </p:pic>
      <p:pic>
        <p:nvPicPr>
          <p:cNvPr id="236" name="Google Shape;236;g74cd3e4185_4_9"/>
          <p:cNvPicPr preferRelativeResize="0"/>
          <p:nvPr/>
        </p:nvPicPr>
        <p:blipFill>
          <a:blip r:embed="rId4">
            <a:alphaModFix/>
          </a:blip>
          <a:stretch>
            <a:fillRect/>
          </a:stretch>
        </p:blipFill>
        <p:spPr>
          <a:xfrm>
            <a:off x="609600" y="1600200"/>
            <a:ext cx="2049959" cy="4301699"/>
          </a:xfrm>
          <a:prstGeom prst="rect">
            <a:avLst/>
          </a:prstGeom>
          <a:noFill/>
          <a:ln>
            <a:noFill/>
          </a:ln>
        </p:spPr>
      </p:pic>
      <p:pic>
        <p:nvPicPr>
          <p:cNvPr id="237" name="Google Shape;237;g74cd3e4185_4_9"/>
          <p:cNvPicPr preferRelativeResize="0"/>
          <p:nvPr/>
        </p:nvPicPr>
        <p:blipFill>
          <a:blip r:embed="rId5">
            <a:alphaModFix/>
          </a:blip>
          <a:stretch>
            <a:fillRect/>
          </a:stretch>
        </p:blipFill>
        <p:spPr>
          <a:xfrm>
            <a:off x="8771100" y="2145610"/>
            <a:ext cx="2811302" cy="3183743"/>
          </a:xfrm>
          <a:prstGeom prst="rect">
            <a:avLst/>
          </a:prstGeom>
          <a:noFill/>
          <a:ln>
            <a:noFill/>
          </a:ln>
        </p:spPr>
      </p:pic>
      <p:pic>
        <p:nvPicPr>
          <p:cNvPr id="238" name="Google Shape;238;g74cd3e4185_4_9"/>
          <p:cNvPicPr preferRelativeResize="0"/>
          <p:nvPr/>
        </p:nvPicPr>
        <p:blipFill>
          <a:blip r:embed="rId6">
            <a:alphaModFix/>
          </a:blip>
          <a:stretch>
            <a:fillRect/>
          </a:stretch>
        </p:blipFill>
        <p:spPr>
          <a:xfrm>
            <a:off x="5750227" y="2145600"/>
            <a:ext cx="2811302" cy="3183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g74cd3e4185_2_15"/>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Object Detection</a:t>
            </a:r>
            <a:endParaRPr/>
          </a:p>
        </p:txBody>
      </p:sp>
      <p:pic>
        <p:nvPicPr>
          <p:cNvPr id="244" name="Google Shape;244;g74cd3e4185_2_15"/>
          <p:cNvPicPr preferRelativeResize="0"/>
          <p:nvPr/>
        </p:nvPicPr>
        <p:blipFill>
          <a:blip r:embed="rId3">
            <a:alphaModFix/>
          </a:blip>
          <a:stretch>
            <a:fillRect/>
          </a:stretch>
        </p:blipFill>
        <p:spPr>
          <a:xfrm>
            <a:off x="2128900" y="1342050"/>
            <a:ext cx="6715780" cy="503682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g74cd3e4185_5_0"/>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Object Identification</a:t>
            </a:r>
            <a:endParaRPr/>
          </a:p>
        </p:txBody>
      </p:sp>
      <p:sp>
        <p:nvSpPr>
          <p:cNvPr id="250" name="Google Shape;250;g74cd3e4185_5_0"/>
          <p:cNvSpPr txBox="1"/>
          <p:nvPr>
            <p:ph idx="1" type="body"/>
          </p:nvPr>
        </p:nvSpPr>
        <p:spPr>
          <a:xfrm>
            <a:off x="609600" y="1600201"/>
            <a:ext cx="10972800" cy="43017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251" name="Google Shape;251;g74cd3e4185_5_0"/>
          <p:cNvPicPr preferRelativeResize="0"/>
          <p:nvPr/>
        </p:nvPicPr>
        <p:blipFill>
          <a:blip r:embed="rId3">
            <a:alphaModFix/>
          </a:blip>
          <a:stretch>
            <a:fillRect/>
          </a:stretch>
        </p:blipFill>
        <p:spPr>
          <a:xfrm>
            <a:off x="609600" y="1600200"/>
            <a:ext cx="5050375" cy="3413000"/>
          </a:xfrm>
          <a:prstGeom prst="rect">
            <a:avLst/>
          </a:prstGeom>
          <a:noFill/>
          <a:ln>
            <a:noFill/>
          </a:ln>
        </p:spPr>
      </p:pic>
      <p:pic>
        <p:nvPicPr>
          <p:cNvPr id="252" name="Google Shape;252;g74cd3e4185_5_0"/>
          <p:cNvPicPr preferRelativeResize="0"/>
          <p:nvPr/>
        </p:nvPicPr>
        <p:blipFill>
          <a:blip r:embed="rId4">
            <a:alphaModFix/>
          </a:blip>
          <a:stretch>
            <a:fillRect/>
          </a:stretch>
        </p:blipFill>
        <p:spPr>
          <a:xfrm>
            <a:off x="4971350" y="1600200"/>
            <a:ext cx="6611049" cy="341300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g74cd3e4185_2_21"/>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Indoor Navigation Sensor</a:t>
            </a:r>
            <a:endParaRPr/>
          </a:p>
        </p:txBody>
      </p:sp>
      <p:pic>
        <p:nvPicPr>
          <p:cNvPr id="258" name="Google Shape;258;g74cd3e4185_2_21"/>
          <p:cNvPicPr preferRelativeResize="0"/>
          <p:nvPr/>
        </p:nvPicPr>
        <p:blipFill>
          <a:blip r:embed="rId3">
            <a:alphaModFix/>
          </a:blip>
          <a:stretch>
            <a:fillRect/>
          </a:stretch>
        </p:blipFill>
        <p:spPr>
          <a:xfrm rot="-5400000">
            <a:off x="255569" y="1908924"/>
            <a:ext cx="4600079" cy="3450074"/>
          </a:xfrm>
          <a:prstGeom prst="rect">
            <a:avLst/>
          </a:prstGeom>
          <a:noFill/>
          <a:ln>
            <a:noFill/>
          </a:ln>
        </p:spPr>
      </p:pic>
      <p:pic>
        <p:nvPicPr>
          <p:cNvPr id="259" name="Google Shape;259;g74cd3e4185_2_21"/>
          <p:cNvPicPr preferRelativeResize="0"/>
          <p:nvPr/>
        </p:nvPicPr>
        <p:blipFill>
          <a:blip r:embed="rId4">
            <a:alphaModFix/>
          </a:blip>
          <a:stretch>
            <a:fillRect/>
          </a:stretch>
        </p:blipFill>
        <p:spPr>
          <a:xfrm rot="-5400000">
            <a:off x="5322399" y="1870647"/>
            <a:ext cx="4702179" cy="352662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g74cd3e4185_0_510"/>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Indoor Navigation Software</a:t>
            </a:r>
            <a:endParaRPr/>
          </a:p>
        </p:txBody>
      </p:sp>
      <p:pic>
        <p:nvPicPr>
          <p:cNvPr id="265" name="Google Shape;265;g74cd3e4185_0_510"/>
          <p:cNvPicPr preferRelativeResize="0"/>
          <p:nvPr/>
        </p:nvPicPr>
        <p:blipFill>
          <a:blip r:embed="rId3">
            <a:alphaModFix/>
          </a:blip>
          <a:stretch>
            <a:fillRect/>
          </a:stretch>
        </p:blipFill>
        <p:spPr>
          <a:xfrm>
            <a:off x="1624013" y="1417638"/>
            <a:ext cx="8943975" cy="49053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11"/>
          <p:cNvSpPr txBox="1"/>
          <p:nvPr>
            <p:ph idx="4294967295" type="body"/>
          </p:nvPr>
        </p:nvSpPr>
        <p:spPr>
          <a:xfrm>
            <a:off x="767534" y="2162238"/>
            <a:ext cx="10363200" cy="150030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SzPts val="3200"/>
              <a:buNone/>
            </a:pPr>
            <a:r>
              <a:t/>
            </a:r>
            <a:endParaRPr b="1" sz="5000">
              <a:solidFill>
                <a:srgbClr val="FFFFFF"/>
              </a:solidFill>
              <a:latin typeface="Arial"/>
              <a:ea typeface="Arial"/>
              <a:cs typeface="Arial"/>
              <a:sym typeface="Arial"/>
            </a:endParaRPr>
          </a:p>
          <a:p>
            <a:pPr indent="0" lvl="0" marL="0" rtl="0" algn="l">
              <a:lnSpc>
                <a:spcPct val="100000"/>
              </a:lnSpc>
              <a:spcBef>
                <a:spcPts val="0"/>
              </a:spcBef>
              <a:spcAft>
                <a:spcPts val="0"/>
              </a:spcAft>
              <a:buSzPts val="3200"/>
              <a:buNone/>
            </a:pPr>
            <a:r>
              <a:rPr b="1" lang="en-US" sz="5000">
                <a:solidFill>
                  <a:srgbClr val="FFFFFF"/>
                </a:solidFill>
                <a:latin typeface="Arial"/>
                <a:ea typeface="Arial"/>
                <a:cs typeface="Arial"/>
                <a:sym typeface="Arial"/>
              </a:rPr>
              <a:t>Design Validation </a:t>
            </a:r>
            <a:endParaRPr>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00"/>
        </a:solidFill>
      </p:bgPr>
    </p:bg>
    <p:spTree>
      <p:nvGrpSpPr>
        <p:cNvPr id="274" name="Shape 274"/>
        <p:cNvGrpSpPr/>
        <p:nvPr/>
      </p:nvGrpSpPr>
      <p:grpSpPr>
        <a:xfrm>
          <a:off x="0" y="0"/>
          <a:ext cx="0" cy="0"/>
          <a:chOff x="0" y="0"/>
          <a:chExt cx="0" cy="0"/>
        </a:xfrm>
      </p:grpSpPr>
      <p:sp>
        <p:nvSpPr>
          <p:cNvPr id="275" name="Google Shape;275;g74cd3e4185_2_0"/>
          <p:cNvSpPr txBox="1"/>
          <p:nvPr>
            <p:ph idx="1" type="body"/>
          </p:nvPr>
        </p:nvSpPr>
        <p:spPr>
          <a:xfrm>
            <a:off x="609600" y="1600200"/>
            <a:ext cx="10972800" cy="4726500"/>
          </a:xfrm>
          <a:prstGeom prst="rect">
            <a:avLst/>
          </a:prstGeom>
          <a:noFill/>
          <a:ln>
            <a:noFill/>
          </a:ln>
        </p:spPr>
        <p:txBody>
          <a:bodyPr anchorCtr="0" anchor="t" bIns="45700" lIns="91425" spcFirstLastPara="1" rIns="91425" wrap="square" tIns="45700">
            <a:noAutofit/>
          </a:bodyPr>
          <a:lstStyle/>
          <a:p>
            <a:pPr indent="0" lvl="0" marL="0" rtl="0" algn="l">
              <a:spcBef>
                <a:spcPts val="360"/>
              </a:spcBef>
              <a:spcAft>
                <a:spcPts val="0"/>
              </a:spcAft>
              <a:buNone/>
            </a:pPr>
            <a:r>
              <a:rPr lang="en-US" sz="2400"/>
              <a:t>-Obstacle Detection</a:t>
            </a:r>
            <a:endParaRPr sz="2400"/>
          </a:p>
          <a:p>
            <a:pPr indent="-342900" lvl="0" marL="914400" rtl="0" algn="l">
              <a:spcBef>
                <a:spcPts val="360"/>
              </a:spcBef>
              <a:spcAft>
                <a:spcPts val="0"/>
              </a:spcAft>
              <a:buSzPts val="1800"/>
              <a:buChar char="•"/>
            </a:pPr>
            <a:r>
              <a:rPr lang="en-US" sz="1800"/>
              <a:t>System (consisting of RaspberryPi, ultrasonic sensors, haptic motors) must be able to use the ultrasonic sensors to consistently detect objects in the users path</a:t>
            </a:r>
            <a:endParaRPr sz="1800"/>
          </a:p>
          <a:p>
            <a:pPr indent="-342900" lvl="0" marL="914400" rtl="0" algn="l">
              <a:spcBef>
                <a:spcPts val="0"/>
              </a:spcBef>
              <a:spcAft>
                <a:spcPts val="0"/>
              </a:spcAft>
              <a:buSzPts val="1800"/>
              <a:buChar char="•"/>
            </a:pPr>
            <a:r>
              <a:rPr lang="en-US" sz="1800"/>
              <a:t>If an object is found, this information is communicated using haptic motors</a:t>
            </a:r>
            <a:endParaRPr sz="1800"/>
          </a:p>
          <a:p>
            <a:pPr indent="-342900" lvl="0" marL="914400" rtl="0" algn="l">
              <a:spcBef>
                <a:spcPts val="0"/>
              </a:spcBef>
              <a:spcAft>
                <a:spcPts val="0"/>
              </a:spcAft>
              <a:buSzPts val="1800"/>
              <a:buChar char="•"/>
            </a:pPr>
            <a:r>
              <a:rPr lang="en-US" sz="1800"/>
              <a:t>In order to test that this function is working correctly, obstacles (like a chair or a box) will be placed in the sensor’s path, if the device can consistently warn the user within our intended detection radius, it can  be categorized as functional and the components can be permanently added onto the device.</a:t>
            </a:r>
            <a:endParaRPr sz="1800"/>
          </a:p>
          <a:p>
            <a:pPr indent="0" lvl="0" marL="0" rtl="0" algn="l">
              <a:spcBef>
                <a:spcPts val="360"/>
              </a:spcBef>
              <a:spcAft>
                <a:spcPts val="0"/>
              </a:spcAft>
              <a:buNone/>
            </a:pPr>
            <a:r>
              <a:rPr lang="en-US" sz="1800"/>
              <a:t>-</a:t>
            </a:r>
            <a:r>
              <a:rPr lang="en-US" sz="2400"/>
              <a:t>User Navigation</a:t>
            </a:r>
            <a:endParaRPr sz="2400"/>
          </a:p>
          <a:p>
            <a:pPr indent="-342900" lvl="0" marL="914400" rtl="0" algn="l">
              <a:spcBef>
                <a:spcPts val="360"/>
              </a:spcBef>
              <a:spcAft>
                <a:spcPts val="0"/>
              </a:spcAft>
              <a:buSzPts val="1800"/>
              <a:buChar char="•"/>
            </a:pPr>
            <a:r>
              <a:rPr lang="en-US" sz="1800"/>
              <a:t>the user must be able to use the application to select a location (for our purpose we are using on-campus locations) by swiping through possible locations**** and then they are led to that location with the app, which will send navigational cues to the pi</a:t>
            </a:r>
            <a:endParaRPr sz="1800"/>
          </a:p>
          <a:p>
            <a:pPr indent="-342900" lvl="0" marL="914400" rtl="0" algn="l">
              <a:spcBef>
                <a:spcPts val="0"/>
              </a:spcBef>
              <a:spcAft>
                <a:spcPts val="0"/>
              </a:spcAft>
              <a:buSzPts val="1800"/>
              <a:buChar char="•"/>
            </a:pPr>
            <a:r>
              <a:rPr lang="en-US" sz="1800"/>
              <a:t>We </a:t>
            </a:r>
            <a:r>
              <a:rPr lang="en-US" sz="1800"/>
              <a:t>can</a:t>
            </a:r>
            <a:r>
              <a:rPr lang="en-US" sz="1800"/>
              <a:t> tes</a:t>
            </a:r>
            <a:r>
              <a:rPr lang="en-US" sz="1800"/>
              <a:t>t</a:t>
            </a:r>
            <a:r>
              <a:rPr lang="en-US" sz="1800"/>
              <a:t> by selecting a location, and having the navigation directions accurately communicated using the cues, then this functionality works.</a:t>
            </a:r>
            <a:endParaRPr sz="2400"/>
          </a:p>
          <a:p>
            <a:pPr indent="0" lvl="0" marL="457200" rtl="0" algn="l">
              <a:lnSpc>
                <a:spcPct val="100000"/>
              </a:lnSpc>
              <a:spcBef>
                <a:spcPts val="0"/>
              </a:spcBef>
              <a:spcAft>
                <a:spcPts val="0"/>
              </a:spcAft>
              <a:buSzPts val="1800"/>
              <a:buNone/>
            </a:pPr>
            <a:r>
              <a:t/>
            </a:r>
            <a:endParaRPr sz="2400"/>
          </a:p>
          <a:p>
            <a:pPr indent="0" lvl="0" marL="0" rtl="0" algn="l">
              <a:lnSpc>
                <a:spcPct val="115000"/>
              </a:lnSpc>
              <a:spcBef>
                <a:spcPts val="0"/>
              </a:spcBef>
              <a:spcAft>
                <a:spcPts val="0"/>
              </a:spcAft>
              <a:buClr>
                <a:schemeClr val="accent6"/>
              </a:buClr>
              <a:buSzPts val="1100"/>
              <a:buFont typeface="Arial"/>
              <a:buNone/>
            </a:pPr>
            <a:r>
              <a:t/>
            </a:r>
            <a:endParaRPr sz="2500">
              <a:solidFill>
                <a:schemeClr val="accent6"/>
              </a:solidFill>
              <a:latin typeface="Arial"/>
              <a:ea typeface="Arial"/>
              <a:cs typeface="Arial"/>
              <a:sym typeface="Arial"/>
            </a:endParaRPr>
          </a:p>
          <a:p>
            <a:pPr indent="0" lvl="0" marL="457200" rtl="0" algn="l">
              <a:lnSpc>
                <a:spcPct val="100000"/>
              </a:lnSpc>
              <a:spcBef>
                <a:spcPts val="0"/>
              </a:spcBef>
              <a:spcAft>
                <a:spcPts val="0"/>
              </a:spcAft>
              <a:buSzPts val="1800"/>
              <a:buNone/>
            </a:pPr>
            <a:r>
              <a:t/>
            </a:r>
            <a:endParaRPr sz="2400"/>
          </a:p>
        </p:txBody>
      </p:sp>
      <p:sp>
        <p:nvSpPr>
          <p:cNvPr id="276" name="Google Shape;276;g74cd3e4185_2_0"/>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5000"/>
              <a:buNone/>
            </a:pPr>
            <a:r>
              <a:rPr lang="en-US"/>
              <a:t>Design Validation Plan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
          <p:cNvSpPr txBox="1"/>
          <p:nvPr>
            <p:ph idx="4294967295" type="body"/>
          </p:nvPr>
        </p:nvSpPr>
        <p:spPr>
          <a:xfrm>
            <a:off x="757359" y="2304688"/>
            <a:ext cx="10363200" cy="150030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SzPts val="3200"/>
              <a:buNone/>
            </a:pPr>
            <a:r>
              <a:rPr b="1" lang="en-US" sz="5000">
                <a:solidFill>
                  <a:srgbClr val="FFFFFF"/>
                </a:solidFill>
                <a:latin typeface="Arial"/>
                <a:ea typeface="Arial"/>
                <a:cs typeface="Arial"/>
                <a:sym typeface="Arial"/>
              </a:rPr>
              <a:t> Problem Statement</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g74cd3e4185_2_10"/>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accent6"/>
              </a:buClr>
              <a:buSzPts val="5000"/>
              <a:buFont typeface="Arial"/>
              <a:buNone/>
            </a:pPr>
            <a:r>
              <a:rPr lang="en-US"/>
              <a:t>Design Validation Plan</a:t>
            </a:r>
            <a:endParaRPr/>
          </a:p>
        </p:txBody>
      </p:sp>
      <p:sp>
        <p:nvSpPr>
          <p:cNvPr id="282" name="Google Shape;282;g74cd3e4185_2_10"/>
          <p:cNvSpPr txBox="1"/>
          <p:nvPr>
            <p:ph idx="1" type="body"/>
          </p:nvPr>
        </p:nvSpPr>
        <p:spPr>
          <a:xfrm>
            <a:off x="609600" y="1600201"/>
            <a:ext cx="10972800" cy="43017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Clr>
                <a:schemeClr val="accent6"/>
              </a:buClr>
              <a:buSzPts val="1100"/>
              <a:buFont typeface="Arial"/>
              <a:buNone/>
            </a:pPr>
            <a:r>
              <a:rPr lang="en-US" sz="2400"/>
              <a:t>-Indoor navigation (breadcrumb system)</a:t>
            </a:r>
            <a:endParaRPr sz="2400"/>
          </a:p>
          <a:p>
            <a:pPr indent="-342900" lvl="0" marL="914400" rtl="0" algn="l">
              <a:spcBef>
                <a:spcPts val="360"/>
              </a:spcBef>
              <a:spcAft>
                <a:spcPts val="0"/>
              </a:spcAft>
              <a:buSzPts val="1800"/>
              <a:buChar char="•"/>
            </a:pPr>
            <a:r>
              <a:rPr lang="en-US" sz="1800"/>
              <a:t>The gyroscopic sensor, attached to the Pi, and the app, must work together to allow a user to set “anchors”, that the user can then be lead back to using audio or vibration cues. Multiple anchors should be able to be set, and the user is lead to each anchor in the reverse order that they were set. </a:t>
            </a:r>
            <a:endParaRPr sz="1800"/>
          </a:p>
          <a:p>
            <a:pPr indent="-342900" lvl="0" marL="914400" rtl="0" algn="l">
              <a:spcBef>
                <a:spcPts val="0"/>
              </a:spcBef>
              <a:spcAft>
                <a:spcPts val="0"/>
              </a:spcAft>
              <a:buSzPts val="1800"/>
              <a:buChar char="•"/>
            </a:pPr>
            <a:r>
              <a:rPr lang="en-US" sz="1800"/>
              <a:t>To ensure the breadcrumb system is working correctly, we will set an anchor point,  and make sure the distance from the point, and the angle to the point are accurate. Then make sure the code to process this information can accurately calculate how to navigate the user back.</a:t>
            </a:r>
            <a:endParaRPr sz="1800"/>
          </a:p>
          <a:p>
            <a:pPr indent="0" lvl="0" marL="1371600" rtl="0" algn="l">
              <a:spcBef>
                <a:spcPts val="360"/>
              </a:spcBef>
              <a:spcAft>
                <a:spcPts val="0"/>
              </a:spcAft>
              <a:buNone/>
            </a:pPr>
            <a:r>
              <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p13"/>
          <p:cNvSpPr txBox="1"/>
          <p:nvPr>
            <p:ph idx="4294967295" type="body"/>
          </p:nvPr>
        </p:nvSpPr>
        <p:spPr>
          <a:xfrm>
            <a:off x="757359" y="2050688"/>
            <a:ext cx="10363200" cy="150030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SzPts val="3200"/>
              <a:buNone/>
            </a:pPr>
            <a:r>
              <a:t/>
            </a:r>
            <a:endParaRPr b="1" sz="5000">
              <a:solidFill>
                <a:srgbClr val="FFFFFF"/>
              </a:solidFill>
              <a:latin typeface="Arial"/>
              <a:ea typeface="Arial"/>
              <a:cs typeface="Arial"/>
              <a:sym typeface="Arial"/>
            </a:endParaRPr>
          </a:p>
          <a:p>
            <a:pPr indent="0" lvl="0" marL="0" rtl="0" algn="l">
              <a:lnSpc>
                <a:spcPct val="100000"/>
              </a:lnSpc>
              <a:spcBef>
                <a:spcPts val="0"/>
              </a:spcBef>
              <a:spcAft>
                <a:spcPts val="0"/>
              </a:spcAft>
              <a:buSzPts val="3200"/>
              <a:buNone/>
            </a:pPr>
            <a:r>
              <a:rPr b="1" lang="en-US" sz="5000">
                <a:solidFill>
                  <a:srgbClr val="FFFFFF"/>
                </a:solidFill>
                <a:latin typeface="Arial"/>
                <a:ea typeface="Arial"/>
                <a:cs typeface="Arial"/>
                <a:sym typeface="Arial"/>
              </a:rPr>
              <a:t>Design Demonstration </a:t>
            </a:r>
            <a:endParaRPr>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pic>
        <p:nvPicPr>
          <p:cNvPr id="292" name="Google Shape;292;g74cd3e4185_1_5"/>
          <p:cNvPicPr preferRelativeResize="0"/>
          <p:nvPr/>
        </p:nvPicPr>
        <p:blipFill>
          <a:blip r:embed="rId3">
            <a:alphaModFix/>
          </a:blip>
          <a:stretch>
            <a:fillRect/>
          </a:stretch>
        </p:blipFill>
        <p:spPr>
          <a:xfrm>
            <a:off x="2643987" y="209812"/>
            <a:ext cx="6904024" cy="64383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g74cd3e4185_2_28"/>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accent6"/>
              </a:buClr>
              <a:buSzPts val="5000"/>
              <a:buFont typeface="Arial"/>
              <a:buNone/>
            </a:pPr>
            <a:r>
              <a:rPr lang="en-US"/>
              <a:t>Design Demonstration Plan</a:t>
            </a:r>
            <a:endParaRPr/>
          </a:p>
        </p:txBody>
      </p:sp>
      <p:sp>
        <p:nvSpPr>
          <p:cNvPr id="298" name="Google Shape;298;g74cd3e4185_2_28"/>
          <p:cNvSpPr txBox="1"/>
          <p:nvPr>
            <p:ph idx="1" type="body"/>
          </p:nvPr>
        </p:nvSpPr>
        <p:spPr>
          <a:xfrm>
            <a:off x="609600" y="1600201"/>
            <a:ext cx="10972800" cy="43017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lang="en-US" sz="1800"/>
              <a:t>-With the current systems we have, an ideal demo would include:</a:t>
            </a:r>
            <a:endParaRPr sz="1800"/>
          </a:p>
          <a:p>
            <a:pPr indent="-342900" lvl="0" marL="914400" rtl="0" algn="l">
              <a:spcBef>
                <a:spcPts val="360"/>
              </a:spcBef>
              <a:spcAft>
                <a:spcPts val="0"/>
              </a:spcAft>
              <a:buSzPts val="1800"/>
              <a:buChar char="•"/>
            </a:pPr>
            <a:r>
              <a:rPr lang="en-US" sz="1800"/>
              <a:t>A person screen sharing the application, showing the features we have setup</a:t>
            </a:r>
            <a:endParaRPr sz="1800"/>
          </a:p>
          <a:p>
            <a:pPr indent="-342900" lvl="0" marL="914400" rtl="0" algn="l">
              <a:spcBef>
                <a:spcPts val="0"/>
              </a:spcBef>
              <a:spcAft>
                <a:spcPts val="0"/>
              </a:spcAft>
              <a:buSzPts val="1800"/>
              <a:buChar char="•"/>
            </a:pPr>
            <a:r>
              <a:rPr lang="en-US" sz="1800"/>
              <a:t>Our obstacle detection system detecting objects within our range, using the ultrasonic sensors and camera</a:t>
            </a:r>
            <a:endParaRPr sz="1800"/>
          </a:p>
          <a:p>
            <a:pPr indent="-342900" lvl="0" marL="914400" rtl="0" algn="l">
              <a:spcBef>
                <a:spcPts val="0"/>
              </a:spcBef>
              <a:spcAft>
                <a:spcPts val="0"/>
              </a:spcAft>
              <a:buSzPts val="1800"/>
              <a:buChar char="•"/>
            </a:pPr>
            <a:r>
              <a:rPr lang="en-US" sz="1800"/>
              <a:t>Our indoor navigation system being shown able to set an anchor point, track a user’s distance from the point, as well as the angle they need to face., and software showing that the user can be guided back to that point.</a:t>
            </a:r>
            <a:endParaRPr sz="1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15"/>
          <p:cNvSpPr txBox="1"/>
          <p:nvPr>
            <p:ph idx="1" type="body"/>
          </p:nvPr>
        </p:nvSpPr>
        <p:spPr>
          <a:xfrm>
            <a:off x="609600" y="1600201"/>
            <a:ext cx="10972800" cy="43017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360"/>
              </a:spcBef>
              <a:spcAft>
                <a:spcPts val="0"/>
              </a:spcAft>
              <a:buSzPts val="1800"/>
              <a:buNone/>
            </a:pPr>
            <a:r>
              <a:rPr lang="en-US" sz="4800"/>
              <a:t>SHOW LIVE DEMO</a:t>
            </a:r>
            <a:endParaRPr sz="4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16"/>
          <p:cNvSpPr txBox="1"/>
          <p:nvPr>
            <p:ph idx="4294967295" type="body"/>
          </p:nvPr>
        </p:nvSpPr>
        <p:spPr>
          <a:xfrm>
            <a:off x="757359" y="2304688"/>
            <a:ext cx="10363200" cy="150030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SzPts val="3200"/>
              <a:buNone/>
            </a:pPr>
            <a:r>
              <a:rPr b="1" lang="en-US" sz="5000">
                <a:solidFill>
                  <a:srgbClr val="FFFFFF"/>
                </a:solidFill>
                <a:latin typeface="Arial"/>
                <a:ea typeface="Arial"/>
                <a:cs typeface="Arial"/>
                <a:sym typeface="Arial"/>
              </a:rPr>
              <a:t>Engineering Standards</a:t>
            </a:r>
            <a:endParaRPr>
              <a:solidFill>
                <a:srgbClr val="FFFFFF"/>
              </a:solidFill>
            </a:endParaRPr>
          </a:p>
        </p:txBody>
      </p:sp>
      <p:sp>
        <p:nvSpPr>
          <p:cNvPr id="309" name="Google Shape;309;p16"/>
          <p:cNvSpPr txBox="1"/>
          <p:nvPr>
            <p:ph idx="4294967295" type="title"/>
          </p:nvPr>
        </p:nvSpPr>
        <p:spPr>
          <a:xfrm>
            <a:off x="1516475" y="3167250"/>
            <a:ext cx="8993400" cy="3054300"/>
          </a:xfrm>
          <a:prstGeom prst="rect">
            <a:avLst/>
          </a:prstGeom>
          <a:noFill/>
          <a:ln>
            <a:noFill/>
          </a:ln>
        </p:spPr>
        <p:txBody>
          <a:bodyPr anchorCtr="0" anchor="ctr" bIns="45700" lIns="91425" spcFirstLastPara="1" rIns="91425" wrap="square" tIns="45700">
            <a:noAutofit/>
          </a:bodyPr>
          <a:lstStyle/>
          <a:p>
            <a:pPr indent="-419100" lvl="0" marL="457200" rtl="0" algn="l">
              <a:lnSpc>
                <a:spcPct val="100000"/>
              </a:lnSpc>
              <a:spcBef>
                <a:spcPts val="0"/>
              </a:spcBef>
              <a:spcAft>
                <a:spcPts val="0"/>
              </a:spcAft>
              <a:buClr>
                <a:srgbClr val="FFFFFF"/>
              </a:buClr>
              <a:buSzPts val="3000"/>
              <a:buChar char="-"/>
            </a:pPr>
            <a:r>
              <a:rPr lang="en-US" sz="3000">
                <a:solidFill>
                  <a:srgbClr val="FFFFFF"/>
                </a:solidFill>
              </a:rPr>
              <a:t>Project Management</a:t>
            </a:r>
            <a:endParaRPr sz="3000">
              <a:solidFill>
                <a:srgbClr val="FFFFFF"/>
              </a:solidFill>
            </a:endParaRPr>
          </a:p>
          <a:p>
            <a:pPr indent="-419100" lvl="0" marL="457200" rtl="0" algn="l">
              <a:lnSpc>
                <a:spcPct val="100000"/>
              </a:lnSpc>
              <a:spcBef>
                <a:spcPts val="0"/>
              </a:spcBef>
              <a:spcAft>
                <a:spcPts val="0"/>
              </a:spcAft>
              <a:buClr>
                <a:srgbClr val="FFFFFF"/>
              </a:buClr>
              <a:buSzPts val="3000"/>
              <a:buChar char="-"/>
            </a:pPr>
            <a:r>
              <a:rPr lang="en-US" sz="3000">
                <a:solidFill>
                  <a:srgbClr val="FFFFFF"/>
                </a:solidFill>
              </a:rPr>
              <a:t>Schedule of Tasks</a:t>
            </a:r>
            <a:endParaRPr sz="3000">
              <a:solidFill>
                <a:srgbClr val="FFFFFF"/>
              </a:solidFill>
            </a:endParaRPr>
          </a:p>
          <a:p>
            <a:pPr indent="-419100" lvl="0" marL="457200" rtl="0" algn="l">
              <a:lnSpc>
                <a:spcPct val="100000"/>
              </a:lnSpc>
              <a:spcBef>
                <a:spcPts val="0"/>
              </a:spcBef>
              <a:spcAft>
                <a:spcPts val="0"/>
              </a:spcAft>
              <a:buClr>
                <a:srgbClr val="FFFFFF"/>
              </a:buClr>
              <a:buSzPts val="3000"/>
              <a:buChar char="-"/>
            </a:pPr>
            <a:r>
              <a:rPr lang="en-US" sz="3000">
                <a:solidFill>
                  <a:srgbClr val="FFFFFF"/>
                </a:solidFill>
              </a:rPr>
              <a:t>Economic Analysis</a:t>
            </a:r>
            <a:endParaRPr sz="3000">
              <a:solidFill>
                <a:srgbClr val="FFFFFF"/>
              </a:solidFill>
            </a:endParaRPr>
          </a:p>
          <a:p>
            <a:pPr indent="-419100" lvl="0" marL="457200" rtl="0" algn="l">
              <a:lnSpc>
                <a:spcPct val="100000"/>
              </a:lnSpc>
              <a:spcBef>
                <a:spcPts val="0"/>
              </a:spcBef>
              <a:spcAft>
                <a:spcPts val="0"/>
              </a:spcAft>
              <a:buClr>
                <a:srgbClr val="FFFFFF"/>
              </a:buClr>
              <a:buSzPts val="3000"/>
              <a:buChar char="-"/>
            </a:pPr>
            <a:r>
              <a:rPr lang="en-US" sz="3000">
                <a:solidFill>
                  <a:srgbClr val="FFFFFF"/>
                </a:solidFill>
              </a:rPr>
              <a:t>Itemized Budget</a:t>
            </a:r>
            <a:endParaRPr sz="3000">
              <a:solidFill>
                <a:srgbClr val="FFFFFF"/>
              </a:solidFill>
            </a:endParaRPr>
          </a:p>
          <a:p>
            <a:pPr indent="-419100" lvl="0" marL="457200" rtl="0" algn="l">
              <a:lnSpc>
                <a:spcPct val="100000"/>
              </a:lnSpc>
              <a:spcBef>
                <a:spcPts val="0"/>
              </a:spcBef>
              <a:spcAft>
                <a:spcPts val="0"/>
              </a:spcAft>
              <a:buClr>
                <a:srgbClr val="FFFFFF"/>
              </a:buClr>
              <a:buSzPts val="3000"/>
              <a:buChar char="-"/>
            </a:pPr>
            <a:r>
              <a:rPr lang="en-US" sz="3000">
                <a:solidFill>
                  <a:srgbClr val="FFFFFF"/>
                </a:solidFill>
              </a:rPr>
              <a:t>Societal, Safety and Environmental Analysis</a:t>
            </a:r>
            <a:endParaRPr sz="3000">
              <a:solidFill>
                <a:srgbClr val="FFFFFF"/>
              </a:solidFill>
            </a:endParaRPr>
          </a:p>
          <a:p>
            <a:pPr indent="0" lvl="0" marL="0" rtl="0" algn="l">
              <a:lnSpc>
                <a:spcPct val="100000"/>
              </a:lnSpc>
              <a:spcBef>
                <a:spcPts val="0"/>
              </a:spcBef>
              <a:spcAft>
                <a:spcPts val="0"/>
              </a:spcAft>
              <a:buSzPts val="6000"/>
              <a:buNone/>
            </a:pPr>
            <a:r>
              <a:t/>
            </a:r>
            <a:endParaRPr sz="30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00"/>
        </a:solidFill>
      </p:bgPr>
    </p:bg>
    <p:spTree>
      <p:nvGrpSpPr>
        <p:cNvPr id="313" name="Shape 313"/>
        <p:cNvGrpSpPr/>
        <p:nvPr/>
      </p:nvGrpSpPr>
      <p:grpSpPr>
        <a:xfrm>
          <a:off x="0" y="0"/>
          <a:ext cx="0" cy="0"/>
          <a:chOff x="0" y="0"/>
          <a:chExt cx="0" cy="0"/>
        </a:xfrm>
      </p:grpSpPr>
      <p:sp>
        <p:nvSpPr>
          <p:cNvPr id="314" name="Google Shape;314;g74cd3e4185_0_368"/>
          <p:cNvSpPr txBox="1"/>
          <p:nvPr>
            <p:ph idx="1" type="body"/>
          </p:nvPr>
        </p:nvSpPr>
        <p:spPr>
          <a:xfrm>
            <a:off x="609600" y="1600200"/>
            <a:ext cx="10400700" cy="4882800"/>
          </a:xfrm>
          <a:prstGeom prst="rect">
            <a:avLst/>
          </a:prstGeom>
          <a:noFill/>
          <a:ln>
            <a:noFill/>
          </a:ln>
        </p:spPr>
        <p:txBody>
          <a:bodyPr anchorCtr="0" anchor="t" bIns="45700" lIns="91425" spcFirstLastPara="1" rIns="91425" wrap="square" tIns="45700">
            <a:noAutofit/>
          </a:bodyPr>
          <a:lstStyle/>
          <a:p>
            <a:pPr indent="-419100" lvl="0" marL="457200" rtl="0" algn="l">
              <a:lnSpc>
                <a:spcPct val="100000"/>
              </a:lnSpc>
              <a:spcBef>
                <a:spcPts val="0"/>
              </a:spcBef>
              <a:spcAft>
                <a:spcPts val="0"/>
              </a:spcAft>
              <a:buSzPts val="3000"/>
              <a:buChar char="-"/>
            </a:pPr>
            <a:r>
              <a:rPr lang="en-US" sz="3000"/>
              <a:t>Baltazar Guerra: Team leader, system and software design.</a:t>
            </a:r>
            <a:endParaRPr sz="3000"/>
          </a:p>
          <a:p>
            <a:pPr indent="-419100" lvl="0" marL="457200" rtl="0" algn="l">
              <a:lnSpc>
                <a:spcPct val="100000"/>
              </a:lnSpc>
              <a:spcBef>
                <a:spcPts val="0"/>
              </a:spcBef>
              <a:spcAft>
                <a:spcPts val="0"/>
              </a:spcAft>
              <a:buSzPts val="3000"/>
              <a:buChar char="-"/>
            </a:pPr>
            <a:r>
              <a:rPr lang="en-US" sz="3000"/>
              <a:t>Shawn Popal: Software design, app development, finance and purchases.</a:t>
            </a:r>
            <a:endParaRPr sz="3000"/>
          </a:p>
          <a:p>
            <a:pPr indent="-419100" lvl="0" marL="457200" rtl="0" algn="l">
              <a:lnSpc>
                <a:spcPct val="100000"/>
              </a:lnSpc>
              <a:spcBef>
                <a:spcPts val="0"/>
              </a:spcBef>
              <a:spcAft>
                <a:spcPts val="0"/>
              </a:spcAft>
              <a:buSzPts val="3000"/>
              <a:buChar char="-"/>
            </a:pPr>
            <a:r>
              <a:rPr lang="en-US" sz="3000"/>
              <a:t>Arthur Helmen: Hardware and circuitry design, component testing.</a:t>
            </a:r>
            <a:endParaRPr sz="3000"/>
          </a:p>
          <a:p>
            <a:pPr indent="-419100" lvl="0" marL="457200" rtl="0" algn="l">
              <a:lnSpc>
                <a:spcPct val="100000"/>
              </a:lnSpc>
              <a:spcBef>
                <a:spcPts val="0"/>
              </a:spcBef>
              <a:spcAft>
                <a:spcPts val="0"/>
              </a:spcAft>
              <a:buSzPts val="3000"/>
              <a:buChar char="-"/>
            </a:pPr>
            <a:r>
              <a:rPr lang="en-US" sz="3000"/>
              <a:t>Matthew Giuffrida: Hardware and software design, prototype testing.</a:t>
            </a:r>
            <a:endParaRPr sz="3000"/>
          </a:p>
          <a:p>
            <a:pPr indent="-419100" lvl="0" marL="457200" rtl="0" algn="l">
              <a:lnSpc>
                <a:spcPct val="100000"/>
              </a:lnSpc>
              <a:spcBef>
                <a:spcPts val="0"/>
              </a:spcBef>
              <a:spcAft>
                <a:spcPts val="0"/>
              </a:spcAft>
              <a:buSzPts val="3000"/>
              <a:buChar char="-"/>
            </a:pPr>
            <a:r>
              <a:rPr lang="en-US" sz="3000"/>
              <a:t>Jonathan Williams: Software design and prototype testing.</a:t>
            </a:r>
            <a:endParaRPr sz="3000"/>
          </a:p>
        </p:txBody>
      </p:sp>
      <p:sp>
        <p:nvSpPr>
          <p:cNvPr id="315" name="Google Shape;315;g74cd3e4185_0_368"/>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5000"/>
              <a:buNone/>
            </a:pPr>
            <a:r>
              <a:rPr lang="en-US"/>
              <a:t>Project Management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00"/>
        </a:solidFill>
      </p:bgPr>
    </p:bg>
    <p:spTree>
      <p:nvGrpSpPr>
        <p:cNvPr id="319" name="Shape 319"/>
        <p:cNvGrpSpPr/>
        <p:nvPr/>
      </p:nvGrpSpPr>
      <p:grpSpPr>
        <a:xfrm>
          <a:off x="0" y="0"/>
          <a:ext cx="0" cy="0"/>
          <a:chOff x="0" y="0"/>
          <a:chExt cx="0" cy="0"/>
        </a:xfrm>
      </p:grpSpPr>
      <p:sp>
        <p:nvSpPr>
          <p:cNvPr id="320" name="Google Shape;320;g74cd3e4185_0_438"/>
          <p:cNvSpPr txBox="1"/>
          <p:nvPr>
            <p:ph idx="1" type="body"/>
          </p:nvPr>
        </p:nvSpPr>
        <p:spPr>
          <a:xfrm>
            <a:off x="609600" y="1600201"/>
            <a:ext cx="10972800" cy="430170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sz="2400"/>
          </a:p>
          <a:p>
            <a:pPr indent="0" lvl="0" marL="457200" rtl="0" algn="l">
              <a:lnSpc>
                <a:spcPct val="100000"/>
              </a:lnSpc>
              <a:spcBef>
                <a:spcPts val="0"/>
              </a:spcBef>
              <a:spcAft>
                <a:spcPts val="0"/>
              </a:spcAft>
              <a:buSzPts val="1800"/>
              <a:buNone/>
            </a:pPr>
            <a:r>
              <a:t/>
            </a:r>
            <a:endParaRPr sz="2400"/>
          </a:p>
        </p:txBody>
      </p:sp>
      <p:sp>
        <p:nvSpPr>
          <p:cNvPr id="321" name="Google Shape;321;g74cd3e4185_0_438"/>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5000"/>
              <a:buNone/>
            </a:pPr>
            <a:r>
              <a:rPr lang="en-US"/>
              <a:t>Project Management</a:t>
            </a:r>
            <a:endParaRPr/>
          </a:p>
        </p:txBody>
      </p:sp>
      <p:pic>
        <p:nvPicPr>
          <p:cNvPr id="322" name="Google Shape;322;g74cd3e4185_0_438"/>
          <p:cNvPicPr preferRelativeResize="0"/>
          <p:nvPr/>
        </p:nvPicPr>
        <p:blipFill rotWithShape="1">
          <a:blip r:embed="rId3">
            <a:alphaModFix/>
          </a:blip>
          <a:srcRect b="5477" l="2984" r="6312" t="5459"/>
          <a:stretch/>
        </p:blipFill>
        <p:spPr>
          <a:xfrm>
            <a:off x="285400" y="1207450"/>
            <a:ext cx="11593620" cy="43016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00"/>
        </a:solidFill>
      </p:bgPr>
    </p:bg>
    <p:spTree>
      <p:nvGrpSpPr>
        <p:cNvPr id="326" name="Shape 326"/>
        <p:cNvGrpSpPr/>
        <p:nvPr/>
      </p:nvGrpSpPr>
      <p:grpSpPr>
        <a:xfrm>
          <a:off x="0" y="0"/>
          <a:ext cx="0" cy="0"/>
          <a:chOff x="0" y="0"/>
          <a:chExt cx="0" cy="0"/>
        </a:xfrm>
      </p:grpSpPr>
      <p:sp>
        <p:nvSpPr>
          <p:cNvPr id="327" name="Google Shape;327;p18"/>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5000"/>
              <a:buNone/>
            </a:pPr>
            <a:r>
              <a:rPr lang="en-US"/>
              <a:t>Schedule of Tasks</a:t>
            </a:r>
            <a:endParaRPr/>
          </a:p>
        </p:txBody>
      </p:sp>
      <p:pic>
        <p:nvPicPr>
          <p:cNvPr id="328" name="Google Shape;328;p18"/>
          <p:cNvPicPr preferRelativeResize="0"/>
          <p:nvPr/>
        </p:nvPicPr>
        <p:blipFill>
          <a:blip r:embed="rId3">
            <a:alphaModFix/>
          </a:blip>
          <a:stretch>
            <a:fillRect/>
          </a:stretch>
        </p:blipFill>
        <p:spPr>
          <a:xfrm>
            <a:off x="333500" y="1499950"/>
            <a:ext cx="11525001" cy="38581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00"/>
        </a:solidFill>
      </p:bgPr>
    </p:bg>
    <p:spTree>
      <p:nvGrpSpPr>
        <p:cNvPr id="332" name="Shape 332"/>
        <p:cNvGrpSpPr/>
        <p:nvPr/>
      </p:nvGrpSpPr>
      <p:grpSpPr>
        <a:xfrm>
          <a:off x="0" y="0"/>
          <a:ext cx="0" cy="0"/>
          <a:chOff x="0" y="0"/>
          <a:chExt cx="0" cy="0"/>
        </a:xfrm>
      </p:grpSpPr>
      <p:sp>
        <p:nvSpPr>
          <p:cNvPr id="333" name="Google Shape;333;g74cd3e4185_0_87"/>
          <p:cNvSpPr txBox="1"/>
          <p:nvPr>
            <p:ph idx="1" type="body"/>
          </p:nvPr>
        </p:nvSpPr>
        <p:spPr>
          <a:xfrm>
            <a:off x="609600" y="1600200"/>
            <a:ext cx="11196000" cy="43017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t/>
            </a:r>
            <a:endParaRPr sz="1800"/>
          </a:p>
          <a:p>
            <a:pPr indent="-361950" lvl="0" marL="457200" rtl="0" algn="l">
              <a:lnSpc>
                <a:spcPct val="100000"/>
              </a:lnSpc>
              <a:spcBef>
                <a:spcPts val="0"/>
              </a:spcBef>
              <a:spcAft>
                <a:spcPts val="0"/>
              </a:spcAft>
              <a:buSzPts val="2100"/>
              <a:buChar char="-"/>
            </a:pPr>
            <a:r>
              <a:rPr lang="en-US" sz="2100"/>
              <a:t>Current Market Solutions are very pricey and do not satisfy every requirement</a:t>
            </a:r>
            <a:endParaRPr sz="2100"/>
          </a:p>
          <a:p>
            <a:pPr indent="-361950" lvl="1" marL="914400" rtl="0" algn="l">
              <a:lnSpc>
                <a:spcPct val="100000"/>
              </a:lnSpc>
              <a:spcBef>
                <a:spcPts val="0"/>
              </a:spcBef>
              <a:spcAft>
                <a:spcPts val="0"/>
              </a:spcAft>
              <a:buSzPts val="2100"/>
              <a:buChar char="-"/>
            </a:pPr>
            <a:r>
              <a:rPr lang="en-US" sz="2100"/>
              <a:t>In-Building Navigation</a:t>
            </a:r>
            <a:endParaRPr sz="2100"/>
          </a:p>
          <a:p>
            <a:pPr indent="-361950" lvl="1" marL="914400" rtl="0" algn="l">
              <a:lnSpc>
                <a:spcPct val="100000"/>
              </a:lnSpc>
              <a:spcBef>
                <a:spcPts val="0"/>
              </a:spcBef>
              <a:spcAft>
                <a:spcPts val="0"/>
              </a:spcAft>
              <a:buSzPts val="2100"/>
              <a:buChar char="-"/>
            </a:pPr>
            <a:r>
              <a:rPr lang="en-US" sz="2100"/>
              <a:t>Outdoor Navigation</a:t>
            </a:r>
            <a:endParaRPr sz="2100"/>
          </a:p>
          <a:p>
            <a:pPr indent="-361950" lvl="2" marL="1371600" rtl="0" algn="l">
              <a:lnSpc>
                <a:spcPct val="100000"/>
              </a:lnSpc>
              <a:spcBef>
                <a:spcPts val="0"/>
              </a:spcBef>
              <a:spcAft>
                <a:spcPts val="0"/>
              </a:spcAft>
              <a:buSzPts val="2100"/>
              <a:buChar char="-"/>
            </a:pPr>
            <a:r>
              <a:rPr lang="en-US" sz="2100"/>
              <a:t>Unique Solution for the Texas A&amp;M Campus</a:t>
            </a:r>
            <a:endParaRPr sz="2100"/>
          </a:p>
          <a:p>
            <a:pPr indent="-361950" lvl="1" marL="914400" rtl="0" algn="l">
              <a:lnSpc>
                <a:spcPct val="100000"/>
              </a:lnSpc>
              <a:spcBef>
                <a:spcPts val="0"/>
              </a:spcBef>
              <a:spcAft>
                <a:spcPts val="0"/>
              </a:spcAft>
              <a:buSzPts val="2100"/>
              <a:buChar char="-"/>
            </a:pPr>
            <a:r>
              <a:rPr lang="en-US" sz="2100"/>
              <a:t>Modular Solution</a:t>
            </a:r>
            <a:endParaRPr sz="2100"/>
          </a:p>
          <a:p>
            <a:pPr indent="0" lvl="0" marL="0" rtl="0" algn="l">
              <a:lnSpc>
                <a:spcPct val="100000"/>
              </a:lnSpc>
              <a:spcBef>
                <a:spcPts val="0"/>
              </a:spcBef>
              <a:spcAft>
                <a:spcPts val="0"/>
              </a:spcAft>
              <a:buNone/>
            </a:pPr>
            <a:r>
              <a:rPr lang="en-US" sz="2100"/>
              <a:t> </a:t>
            </a:r>
            <a:endParaRPr sz="2100"/>
          </a:p>
          <a:p>
            <a:pPr indent="0" lvl="0" marL="0" rtl="0" algn="l">
              <a:lnSpc>
                <a:spcPct val="100000"/>
              </a:lnSpc>
              <a:spcBef>
                <a:spcPts val="0"/>
              </a:spcBef>
              <a:spcAft>
                <a:spcPts val="0"/>
              </a:spcAft>
              <a:buNone/>
            </a:pPr>
            <a:r>
              <a:t/>
            </a:r>
            <a:endParaRPr sz="2100"/>
          </a:p>
          <a:p>
            <a:pPr indent="-361950" lvl="0" marL="457200" rtl="0" algn="l">
              <a:lnSpc>
                <a:spcPct val="100000"/>
              </a:lnSpc>
              <a:spcBef>
                <a:spcPts val="0"/>
              </a:spcBef>
              <a:spcAft>
                <a:spcPts val="0"/>
              </a:spcAft>
              <a:buSzPts val="2100"/>
              <a:buChar char="-"/>
            </a:pPr>
            <a:r>
              <a:rPr lang="en-US" sz="2100"/>
              <a:t>Improve functionality while reducing price significantly</a:t>
            </a:r>
            <a:endParaRPr sz="2100"/>
          </a:p>
          <a:p>
            <a:pPr indent="-361950" lvl="1" marL="914400" rtl="0" algn="l">
              <a:lnSpc>
                <a:spcPct val="100000"/>
              </a:lnSpc>
              <a:spcBef>
                <a:spcPts val="0"/>
              </a:spcBef>
              <a:spcAft>
                <a:spcPts val="0"/>
              </a:spcAft>
              <a:buSzPts val="2100"/>
              <a:buChar char="-"/>
            </a:pPr>
            <a:r>
              <a:rPr lang="en-US" sz="2100"/>
              <a:t>Providing solutions to key issues specific to the Campus</a:t>
            </a:r>
            <a:endParaRPr sz="2100"/>
          </a:p>
          <a:p>
            <a:pPr indent="-361950" lvl="1" marL="914400" rtl="0" algn="l">
              <a:lnSpc>
                <a:spcPct val="100000"/>
              </a:lnSpc>
              <a:spcBef>
                <a:spcPts val="0"/>
              </a:spcBef>
              <a:spcAft>
                <a:spcPts val="0"/>
              </a:spcAft>
              <a:buSzPts val="2100"/>
              <a:buChar char="-"/>
            </a:pPr>
            <a:r>
              <a:rPr lang="en-US" sz="2100"/>
              <a:t>Parts are readily available </a:t>
            </a:r>
            <a:endParaRPr sz="2100"/>
          </a:p>
          <a:p>
            <a:pPr indent="-361950" lvl="1" marL="914400" rtl="0" algn="l">
              <a:lnSpc>
                <a:spcPct val="100000"/>
              </a:lnSpc>
              <a:spcBef>
                <a:spcPts val="0"/>
              </a:spcBef>
              <a:spcAft>
                <a:spcPts val="0"/>
              </a:spcAft>
              <a:buSzPts val="2100"/>
              <a:buChar char="-"/>
            </a:pPr>
            <a:r>
              <a:rPr lang="en-US" sz="2100"/>
              <a:t>No maintenance required</a:t>
            </a:r>
            <a:endParaRPr sz="2100"/>
          </a:p>
          <a:p>
            <a:pPr indent="0" lvl="0" marL="914400" rtl="0" algn="l">
              <a:lnSpc>
                <a:spcPct val="100000"/>
              </a:lnSpc>
              <a:spcBef>
                <a:spcPts val="0"/>
              </a:spcBef>
              <a:spcAft>
                <a:spcPts val="0"/>
              </a:spcAft>
              <a:buNone/>
            </a:pPr>
            <a:r>
              <a:t/>
            </a:r>
            <a:endParaRPr sz="1800"/>
          </a:p>
        </p:txBody>
      </p:sp>
      <p:sp>
        <p:nvSpPr>
          <p:cNvPr id="334" name="Google Shape;334;g74cd3e4185_0_87"/>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5000"/>
              <a:buNone/>
            </a:pPr>
            <a:r>
              <a:rPr lang="en-US"/>
              <a:t>Economic Analysis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g83e9610868_0_255"/>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1"/>
              </a:buClr>
              <a:buSzPts val="5000"/>
              <a:buFont typeface="Arial"/>
              <a:buNone/>
            </a:pPr>
            <a:r>
              <a:rPr lang="en-US"/>
              <a:t>Problem Background</a:t>
            </a:r>
            <a:endParaRPr/>
          </a:p>
        </p:txBody>
      </p:sp>
      <p:sp>
        <p:nvSpPr>
          <p:cNvPr id="164" name="Google Shape;164;g83e9610868_0_255"/>
          <p:cNvSpPr txBox="1"/>
          <p:nvPr>
            <p:ph idx="1" type="body"/>
          </p:nvPr>
        </p:nvSpPr>
        <p:spPr>
          <a:xfrm>
            <a:off x="609600" y="1600201"/>
            <a:ext cx="10972800" cy="4301700"/>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chemeClr val="dk1"/>
              </a:buClr>
              <a:buSzPts val="3200"/>
              <a:buNone/>
            </a:pPr>
            <a:r>
              <a:rPr lang="en-US" sz="2400"/>
              <a:t>Navigation is something we take for granted, but can be a major concern for the blind and visually impaired.</a:t>
            </a:r>
            <a:endParaRPr sz="2400"/>
          </a:p>
          <a:p>
            <a:pPr indent="-139700" lvl="0" marL="342900" rtl="0" algn="l">
              <a:spcBef>
                <a:spcPts val="0"/>
              </a:spcBef>
              <a:spcAft>
                <a:spcPts val="0"/>
              </a:spcAft>
              <a:buClr>
                <a:schemeClr val="dk1"/>
              </a:buClr>
              <a:buSzPts val="3200"/>
              <a:buNone/>
            </a:pPr>
            <a:r>
              <a:t/>
            </a:r>
            <a:endParaRPr sz="2400"/>
          </a:p>
          <a:p>
            <a:pPr indent="-139700" lvl="0" marL="342900" rtl="0" algn="l">
              <a:spcBef>
                <a:spcPts val="0"/>
              </a:spcBef>
              <a:spcAft>
                <a:spcPts val="0"/>
              </a:spcAft>
              <a:buClr>
                <a:schemeClr val="dk1"/>
              </a:buClr>
              <a:buSzPts val="3200"/>
              <a:buNone/>
            </a:pPr>
            <a:r>
              <a:rPr lang="en-US" sz="2400"/>
              <a:t>One of the most common, and widely recognized, tools used by the blind community to address this issue is a “white cane.”</a:t>
            </a:r>
            <a:endParaRPr sz="2400"/>
          </a:p>
          <a:p>
            <a:pPr indent="-139700" lvl="0" marL="342900" rtl="0" algn="l">
              <a:spcBef>
                <a:spcPts val="0"/>
              </a:spcBef>
              <a:spcAft>
                <a:spcPts val="0"/>
              </a:spcAft>
              <a:buClr>
                <a:schemeClr val="dk1"/>
              </a:buClr>
              <a:buSzPts val="3200"/>
              <a:buNone/>
            </a:pPr>
            <a:r>
              <a:t/>
            </a:r>
            <a:endParaRPr sz="2400"/>
          </a:p>
          <a:p>
            <a:pPr indent="-139700" lvl="0" marL="342900" rtl="0" algn="l">
              <a:spcBef>
                <a:spcPts val="0"/>
              </a:spcBef>
              <a:spcAft>
                <a:spcPts val="0"/>
              </a:spcAft>
              <a:buClr>
                <a:schemeClr val="dk1"/>
              </a:buClr>
              <a:buSzPts val="3200"/>
              <a:buNone/>
            </a:pPr>
            <a:r>
              <a:rPr lang="en-US" sz="2400"/>
              <a:t>Our project is to upgrade a white cane with additional functionality - namely, directions provided through haptic/audio feedback, integration with smartphones, in-building navigation and orientation, and quick access to emergency services</a:t>
            </a:r>
            <a:endParaRPr sz="2400"/>
          </a:p>
          <a:p>
            <a:pPr indent="-139700" lvl="0" marL="342900" rtl="0" algn="l">
              <a:lnSpc>
                <a:spcPct val="100000"/>
              </a:lnSpc>
              <a:spcBef>
                <a:spcPts val="0"/>
              </a:spcBef>
              <a:spcAft>
                <a:spcPts val="0"/>
              </a:spcAft>
              <a:buClr>
                <a:schemeClr val="dk1"/>
              </a:buClr>
              <a:buSzPts val="3200"/>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00"/>
        </a:solidFill>
      </p:bgPr>
    </p:bg>
    <p:spTree>
      <p:nvGrpSpPr>
        <p:cNvPr id="338" name="Shape 338"/>
        <p:cNvGrpSpPr/>
        <p:nvPr/>
      </p:nvGrpSpPr>
      <p:grpSpPr>
        <a:xfrm>
          <a:off x="0" y="0"/>
          <a:ext cx="0" cy="0"/>
          <a:chOff x="0" y="0"/>
          <a:chExt cx="0" cy="0"/>
        </a:xfrm>
      </p:grpSpPr>
      <p:sp>
        <p:nvSpPr>
          <p:cNvPr id="339" name="Google Shape;339;g74cd3e4185_0_157"/>
          <p:cNvSpPr txBox="1"/>
          <p:nvPr>
            <p:ph idx="1" type="body"/>
          </p:nvPr>
        </p:nvSpPr>
        <p:spPr>
          <a:xfrm>
            <a:off x="557600" y="1626201"/>
            <a:ext cx="10972800" cy="430170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SzPts val="1800"/>
              <a:buNone/>
            </a:pPr>
            <a:r>
              <a:t/>
            </a:r>
            <a:endParaRPr sz="2400"/>
          </a:p>
          <a:p>
            <a:pPr indent="0" lvl="0" marL="0" rtl="0" algn="l">
              <a:lnSpc>
                <a:spcPct val="100000"/>
              </a:lnSpc>
              <a:spcBef>
                <a:spcPts val="0"/>
              </a:spcBef>
              <a:spcAft>
                <a:spcPts val="0"/>
              </a:spcAft>
              <a:buNone/>
            </a:pPr>
            <a:r>
              <a:t/>
            </a:r>
            <a:endParaRPr sz="2400"/>
          </a:p>
        </p:txBody>
      </p:sp>
      <p:sp>
        <p:nvSpPr>
          <p:cNvPr id="340" name="Google Shape;340;g74cd3e4185_0_157"/>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5000"/>
              <a:buNone/>
            </a:pPr>
            <a:r>
              <a:rPr lang="en-US"/>
              <a:t>Itemized Budget</a:t>
            </a:r>
            <a:endParaRPr/>
          </a:p>
        </p:txBody>
      </p:sp>
      <p:graphicFrame>
        <p:nvGraphicFramePr>
          <p:cNvPr id="341" name="Google Shape;341;g74cd3e4185_0_157"/>
          <p:cNvGraphicFramePr/>
          <p:nvPr/>
        </p:nvGraphicFramePr>
        <p:xfrm>
          <a:off x="557600" y="1226450"/>
          <a:ext cx="3000000" cy="3000000"/>
        </p:xfrm>
        <a:graphic>
          <a:graphicData uri="http://schemas.openxmlformats.org/drawingml/2006/table">
            <a:tbl>
              <a:tblPr>
                <a:noFill/>
                <a:tableStyleId>{EA2862C1-336F-4948-BB88-711A2EBDD956}</a:tableStyleId>
              </a:tblPr>
              <a:tblGrid>
                <a:gridCol w="3429000"/>
                <a:gridCol w="3429000"/>
                <a:gridCol w="3429000"/>
              </a:tblGrid>
              <a:tr h="381000">
                <a:tc>
                  <a:txBody>
                    <a:bodyPr/>
                    <a:lstStyle/>
                    <a:p>
                      <a:pPr indent="0" lvl="0" marL="0" rtl="0" algn="l">
                        <a:spcBef>
                          <a:spcPts val="0"/>
                        </a:spcBef>
                        <a:spcAft>
                          <a:spcPts val="0"/>
                        </a:spcAft>
                        <a:buNone/>
                      </a:pPr>
                      <a:r>
                        <a:rPr lang="en-US">
                          <a:latin typeface="Georgia"/>
                          <a:ea typeface="Georgia"/>
                          <a:cs typeface="Georgia"/>
                          <a:sym typeface="Georgia"/>
                        </a:rPr>
                        <a:t>Item </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Quantity</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Estimated Cost</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latin typeface="Georgia"/>
                          <a:ea typeface="Georgia"/>
                          <a:cs typeface="Georgia"/>
                          <a:sym typeface="Georgia"/>
                        </a:rPr>
                        <a:t>Raspberry Pi 3 B</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1</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$45</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92400">
                <a:tc>
                  <a:txBody>
                    <a:bodyPr/>
                    <a:lstStyle/>
                    <a:p>
                      <a:pPr indent="0" lvl="0" marL="0" rtl="0" algn="l">
                        <a:spcBef>
                          <a:spcPts val="0"/>
                        </a:spcBef>
                        <a:spcAft>
                          <a:spcPts val="0"/>
                        </a:spcAft>
                        <a:buNone/>
                      </a:pPr>
                      <a:r>
                        <a:rPr lang="en-US">
                          <a:latin typeface="Georgia"/>
                          <a:ea typeface="Georgia"/>
                          <a:cs typeface="Georgia"/>
                          <a:sym typeface="Georgia"/>
                        </a:rPr>
                        <a:t>Ultrasonic Sensors</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3</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$6</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latin typeface="Georgia"/>
                          <a:ea typeface="Georgia"/>
                          <a:cs typeface="Georgia"/>
                          <a:sym typeface="Georgia"/>
                        </a:rPr>
                        <a:t>Gyroscope</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1</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$15</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latin typeface="Georgia"/>
                          <a:ea typeface="Georgia"/>
                          <a:cs typeface="Georgia"/>
                          <a:sym typeface="Georgia"/>
                        </a:rPr>
                        <a:t>Camera</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2</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$60</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latin typeface="Georgia"/>
                          <a:ea typeface="Georgia"/>
                          <a:cs typeface="Georgia"/>
                          <a:sym typeface="Georgia"/>
                        </a:rPr>
                        <a:t>Vibration Motor</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3</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$5</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latin typeface="Georgia"/>
                          <a:ea typeface="Georgia"/>
                          <a:cs typeface="Georgia"/>
                          <a:sym typeface="Georgia"/>
                        </a:rPr>
                        <a:t>Speaker</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1</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$5</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latin typeface="Georgia"/>
                          <a:ea typeface="Georgia"/>
                          <a:cs typeface="Georgia"/>
                          <a:sym typeface="Georgia"/>
                        </a:rPr>
                        <a:t>Battery</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1</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$39</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latin typeface="Georgia"/>
                          <a:ea typeface="Georgia"/>
                          <a:cs typeface="Georgia"/>
                          <a:sym typeface="Georgia"/>
                        </a:rPr>
                        <a:t>White Cane</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1</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$15</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latin typeface="Georgia"/>
                          <a:ea typeface="Georgia"/>
                          <a:cs typeface="Georgia"/>
                          <a:sym typeface="Georgia"/>
                        </a:rPr>
                        <a:t>GPS Module</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1</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a:latin typeface="Georgia"/>
                          <a:ea typeface="Georgia"/>
                          <a:cs typeface="Georgia"/>
                          <a:sym typeface="Georgia"/>
                        </a:rPr>
                        <a:t>$37</a:t>
                      </a:r>
                      <a:endParaRPr>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US">
                          <a:latin typeface="Georgia"/>
                          <a:ea typeface="Georgia"/>
                          <a:cs typeface="Georgia"/>
                          <a:sym typeface="Georgia"/>
                        </a:rPr>
                        <a:t>Total</a:t>
                      </a:r>
                      <a:endParaRPr b="1">
                        <a:latin typeface="Georgia"/>
                        <a:ea typeface="Georgia"/>
                        <a:cs typeface="Georgia"/>
                        <a:sym typeface="Georgia"/>
                      </a:endParaRPr>
                    </a:p>
                  </a:txBody>
                  <a:tcPr marT="91425" marB="91425" marR="91425" marL="91425">
                    <a:lnL cap="flat" cmpd="sng" w="1905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US">
                          <a:latin typeface="Georgia"/>
                          <a:ea typeface="Georgia"/>
                          <a:cs typeface="Georgia"/>
                          <a:sym typeface="Georgia"/>
                        </a:rPr>
                        <a:t>19</a:t>
                      </a:r>
                      <a:endParaRPr b="1">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US">
                          <a:latin typeface="Georgia"/>
                          <a:ea typeface="Georgia"/>
                          <a:cs typeface="Georgia"/>
                          <a:sym typeface="Georgia"/>
                        </a:rPr>
                        <a:t>$227</a:t>
                      </a:r>
                      <a:endParaRPr b="1">
                        <a:latin typeface="Georgia"/>
                        <a:ea typeface="Georgia"/>
                        <a:cs typeface="Georgia"/>
                        <a:sym typeface="Georgia"/>
                      </a:endParaRPr>
                    </a:p>
                  </a:txBody>
                  <a:tcPr marT="91425" marB="91425" marR="91425" marL="91425">
                    <a:lnL cap="flat" cmpd="sng" w="9525">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00"/>
        </a:solidFill>
      </p:bgPr>
    </p:bg>
    <p:spTree>
      <p:nvGrpSpPr>
        <p:cNvPr id="345" name="Shape 345"/>
        <p:cNvGrpSpPr/>
        <p:nvPr/>
      </p:nvGrpSpPr>
      <p:grpSpPr>
        <a:xfrm>
          <a:off x="0" y="0"/>
          <a:ext cx="0" cy="0"/>
          <a:chOff x="0" y="0"/>
          <a:chExt cx="0" cy="0"/>
        </a:xfrm>
      </p:grpSpPr>
      <p:sp>
        <p:nvSpPr>
          <p:cNvPr id="346" name="Google Shape;346;g74cd3e4185_0_228"/>
          <p:cNvSpPr txBox="1"/>
          <p:nvPr>
            <p:ph idx="1" type="body"/>
          </p:nvPr>
        </p:nvSpPr>
        <p:spPr>
          <a:xfrm>
            <a:off x="609600" y="1600201"/>
            <a:ext cx="10972800" cy="4301700"/>
          </a:xfrm>
          <a:prstGeom prst="rect">
            <a:avLst/>
          </a:prstGeom>
          <a:noFill/>
          <a:ln>
            <a:noFill/>
          </a:ln>
        </p:spPr>
        <p:txBody>
          <a:bodyPr anchorCtr="0" anchor="t" bIns="45700" lIns="91425" spcFirstLastPara="1" rIns="91425" wrap="square" tIns="45700">
            <a:noAutofit/>
          </a:bodyPr>
          <a:lstStyle/>
          <a:p>
            <a:pPr indent="-381000" lvl="0" marL="457200" rtl="0" algn="l">
              <a:lnSpc>
                <a:spcPct val="100000"/>
              </a:lnSpc>
              <a:spcBef>
                <a:spcPts val="0"/>
              </a:spcBef>
              <a:spcAft>
                <a:spcPts val="0"/>
              </a:spcAft>
              <a:buSzPts val="2400"/>
              <a:buChar char="-"/>
            </a:pPr>
            <a:r>
              <a:rPr lang="en-US" sz="2400"/>
              <a:t>Goal of this product is to aid the lives of those who are visually impaired, hopefully allowing them to navigate through the Texas A&amp;M campus as seamlessly as possible</a:t>
            </a:r>
            <a:endParaRPr sz="2400"/>
          </a:p>
          <a:p>
            <a:pPr indent="0" lvl="0" marL="0" rtl="0" algn="l">
              <a:lnSpc>
                <a:spcPct val="100000"/>
              </a:lnSpc>
              <a:spcBef>
                <a:spcPts val="0"/>
              </a:spcBef>
              <a:spcAft>
                <a:spcPts val="0"/>
              </a:spcAft>
              <a:buNone/>
            </a:pPr>
            <a:r>
              <a:t/>
            </a:r>
            <a:endParaRPr sz="2400"/>
          </a:p>
          <a:p>
            <a:pPr indent="-381000" lvl="0" marL="457200" rtl="0" algn="l">
              <a:lnSpc>
                <a:spcPct val="100000"/>
              </a:lnSpc>
              <a:spcBef>
                <a:spcPts val="0"/>
              </a:spcBef>
              <a:spcAft>
                <a:spcPts val="0"/>
              </a:spcAft>
              <a:buSzPts val="2400"/>
              <a:buChar char="-"/>
            </a:pPr>
            <a:r>
              <a:rPr lang="en-US" sz="2400"/>
              <a:t>Safety naturally is the number one concern</a:t>
            </a:r>
            <a:endParaRPr sz="2400"/>
          </a:p>
          <a:p>
            <a:pPr indent="-381000" lvl="1" marL="914400" rtl="0" algn="l">
              <a:lnSpc>
                <a:spcPct val="100000"/>
              </a:lnSpc>
              <a:spcBef>
                <a:spcPts val="0"/>
              </a:spcBef>
              <a:spcAft>
                <a:spcPts val="0"/>
              </a:spcAft>
              <a:buSzPts val="2400"/>
              <a:buChar char="-"/>
            </a:pPr>
            <a:r>
              <a:rPr lang="en-US" sz="2400"/>
              <a:t>Crosswalks, Buses, Utility Vehicles, People</a:t>
            </a:r>
            <a:endParaRPr sz="2400"/>
          </a:p>
          <a:p>
            <a:pPr indent="-381000" lvl="1" marL="914400" rtl="0" algn="l">
              <a:lnSpc>
                <a:spcPct val="100000"/>
              </a:lnSpc>
              <a:spcBef>
                <a:spcPts val="0"/>
              </a:spcBef>
              <a:spcAft>
                <a:spcPts val="0"/>
              </a:spcAft>
              <a:buSzPts val="2400"/>
              <a:buChar char="-"/>
            </a:pPr>
            <a:r>
              <a:rPr lang="en-US" sz="2400"/>
              <a:t>Many unpredictable variables on a day to day basis</a:t>
            </a:r>
            <a:endParaRPr sz="2400"/>
          </a:p>
          <a:p>
            <a:pPr indent="0" lvl="0" marL="0" rtl="0" algn="l">
              <a:lnSpc>
                <a:spcPct val="100000"/>
              </a:lnSpc>
              <a:spcBef>
                <a:spcPts val="0"/>
              </a:spcBef>
              <a:spcAft>
                <a:spcPts val="0"/>
              </a:spcAft>
              <a:buNone/>
            </a:pPr>
            <a:r>
              <a:t/>
            </a:r>
            <a:endParaRPr sz="2400"/>
          </a:p>
          <a:p>
            <a:pPr indent="-381000" lvl="0" marL="457200" rtl="0" algn="l">
              <a:lnSpc>
                <a:spcPct val="100000"/>
              </a:lnSpc>
              <a:spcBef>
                <a:spcPts val="0"/>
              </a:spcBef>
              <a:spcAft>
                <a:spcPts val="0"/>
              </a:spcAft>
              <a:buSzPts val="2400"/>
              <a:buChar char="-"/>
            </a:pPr>
            <a:r>
              <a:rPr lang="en-US" sz="2400"/>
              <a:t>100% electric power system </a:t>
            </a:r>
            <a:endParaRPr sz="2400"/>
          </a:p>
          <a:p>
            <a:pPr indent="-381000" lvl="1" marL="914400" rtl="0" algn="l">
              <a:lnSpc>
                <a:spcPct val="100000"/>
              </a:lnSpc>
              <a:spcBef>
                <a:spcPts val="0"/>
              </a:spcBef>
              <a:spcAft>
                <a:spcPts val="0"/>
              </a:spcAft>
              <a:buSzPts val="2400"/>
              <a:buChar char="-"/>
            </a:pPr>
            <a:r>
              <a:rPr lang="en-US" sz="2400"/>
              <a:t>Rechargeable Battery</a:t>
            </a:r>
            <a:endParaRPr sz="2400"/>
          </a:p>
        </p:txBody>
      </p:sp>
      <p:sp>
        <p:nvSpPr>
          <p:cNvPr id="347" name="Google Shape;347;g74cd3e4185_0_228"/>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5000"/>
              <a:buNone/>
            </a:pPr>
            <a:r>
              <a:rPr lang="en-US" sz="4000"/>
              <a:t>Societal, Safety and Environmental Analysis</a:t>
            </a:r>
            <a:endParaRPr sz="40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Google Shape;352;p22"/>
          <p:cNvSpPr txBox="1"/>
          <p:nvPr>
            <p:ph idx="4294967295" type="body"/>
          </p:nvPr>
        </p:nvSpPr>
        <p:spPr>
          <a:xfrm>
            <a:off x="726884" y="2678838"/>
            <a:ext cx="10363200" cy="150030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SzPts val="3200"/>
              <a:buNone/>
            </a:pPr>
            <a:r>
              <a:rPr b="1" lang="en-US" sz="5000">
                <a:solidFill>
                  <a:srgbClr val="FFFFFF"/>
                </a:solidFill>
                <a:latin typeface="Arial"/>
                <a:ea typeface="Arial"/>
                <a:cs typeface="Arial"/>
                <a:sym typeface="Arial"/>
              </a:rPr>
              <a:t>Future Plan</a:t>
            </a:r>
            <a:endParaRPr>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00"/>
        </a:solidFill>
      </p:bgPr>
    </p:bg>
    <p:spTree>
      <p:nvGrpSpPr>
        <p:cNvPr id="356" name="Shape 356"/>
        <p:cNvGrpSpPr/>
        <p:nvPr/>
      </p:nvGrpSpPr>
      <p:grpSpPr>
        <a:xfrm>
          <a:off x="0" y="0"/>
          <a:ext cx="0" cy="0"/>
          <a:chOff x="0" y="0"/>
          <a:chExt cx="0" cy="0"/>
        </a:xfrm>
      </p:grpSpPr>
      <p:sp>
        <p:nvSpPr>
          <p:cNvPr id="357" name="Google Shape;357;g74cd3e4185_1_0"/>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5000"/>
              <a:buNone/>
            </a:pPr>
            <a:r>
              <a:rPr lang="en-US" sz="4000"/>
              <a:t>Future Plan</a:t>
            </a:r>
            <a:endParaRPr sz="4000"/>
          </a:p>
        </p:txBody>
      </p:sp>
      <p:sp>
        <p:nvSpPr>
          <p:cNvPr id="358" name="Google Shape;358;g74cd3e4185_1_0"/>
          <p:cNvSpPr txBox="1"/>
          <p:nvPr>
            <p:ph idx="1" type="body"/>
          </p:nvPr>
        </p:nvSpPr>
        <p:spPr>
          <a:xfrm>
            <a:off x="609600" y="1417651"/>
            <a:ext cx="10972800" cy="4301700"/>
          </a:xfrm>
          <a:prstGeom prst="rect">
            <a:avLst/>
          </a:prstGeom>
          <a:noFill/>
          <a:ln>
            <a:noFill/>
          </a:ln>
        </p:spPr>
        <p:txBody>
          <a:bodyPr anchorCtr="0" anchor="t" bIns="45700" lIns="91425" spcFirstLastPara="1" rIns="91425" wrap="square" tIns="45700">
            <a:noAutofit/>
          </a:bodyPr>
          <a:lstStyle/>
          <a:p>
            <a:pPr indent="-381000" lvl="0" marL="457200" rtl="0" algn="l">
              <a:lnSpc>
                <a:spcPct val="100000"/>
              </a:lnSpc>
              <a:spcBef>
                <a:spcPts val="0"/>
              </a:spcBef>
              <a:spcAft>
                <a:spcPts val="0"/>
              </a:spcAft>
              <a:buSzPts val="2400"/>
              <a:buChar char="-"/>
            </a:pPr>
            <a:r>
              <a:rPr lang="en-US" sz="2400"/>
              <a:t>Future Extensions:</a:t>
            </a:r>
            <a:endParaRPr sz="2400"/>
          </a:p>
          <a:p>
            <a:pPr indent="-381000" lvl="1" marL="914400" rtl="0" algn="l">
              <a:lnSpc>
                <a:spcPct val="100000"/>
              </a:lnSpc>
              <a:spcBef>
                <a:spcPts val="0"/>
              </a:spcBef>
              <a:spcAft>
                <a:spcPts val="0"/>
              </a:spcAft>
              <a:buSzPts val="2400"/>
              <a:buChar char="–"/>
            </a:pPr>
            <a:r>
              <a:rPr lang="en-US" sz="2400"/>
              <a:t>Adding speakers as a way of feedback.</a:t>
            </a:r>
            <a:endParaRPr sz="2400"/>
          </a:p>
          <a:p>
            <a:pPr indent="-381000" lvl="1" marL="914400" rtl="0" algn="l">
              <a:lnSpc>
                <a:spcPct val="100000"/>
              </a:lnSpc>
              <a:spcBef>
                <a:spcPts val="0"/>
              </a:spcBef>
              <a:spcAft>
                <a:spcPts val="0"/>
              </a:spcAft>
              <a:buSzPts val="2400"/>
              <a:buChar char="–"/>
            </a:pPr>
            <a:r>
              <a:rPr lang="en-US" sz="2400"/>
              <a:t>Get better hardware for machine learning (Raspberry Pi 3 limited the FPS by the camera)</a:t>
            </a:r>
            <a:endParaRPr sz="2400"/>
          </a:p>
          <a:p>
            <a:pPr indent="-381000" lvl="1" marL="914400" rtl="0" algn="l">
              <a:lnSpc>
                <a:spcPct val="100000"/>
              </a:lnSpc>
              <a:spcBef>
                <a:spcPts val="0"/>
              </a:spcBef>
              <a:spcAft>
                <a:spcPts val="0"/>
              </a:spcAft>
              <a:buSzPts val="2400"/>
              <a:buChar char="–"/>
            </a:pPr>
            <a:r>
              <a:rPr lang="en-US" sz="2400"/>
              <a:t>Better vibrating motors that have sturdier wires.</a:t>
            </a:r>
            <a:endParaRPr sz="2400"/>
          </a:p>
          <a:p>
            <a:pPr indent="-381000" lvl="0" marL="457200" rtl="0" algn="l">
              <a:lnSpc>
                <a:spcPct val="100000"/>
              </a:lnSpc>
              <a:spcBef>
                <a:spcPts val="0"/>
              </a:spcBef>
              <a:spcAft>
                <a:spcPts val="0"/>
              </a:spcAft>
              <a:buSzPts val="2400"/>
              <a:buChar char="-"/>
            </a:pPr>
            <a:r>
              <a:rPr lang="en-US" sz="2400"/>
              <a:t>Under optimal conditions, we would have all subsystems together and better calibrated.</a:t>
            </a:r>
            <a:endParaRPr sz="2400"/>
          </a:p>
          <a:p>
            <a:pPr indent="-381000" lvl="0" marL="457200" rtl="0" algn="l">
              <a:lnSpc>
                <a:spcPct val="100000"/>
              </a:lnSpc>
              <a:spcBef>
                <a:spcPts val="0"/>
              </a:spcBef>
              <a:spcAft>
                <a:spcPts val="0"/>
              </a:spcAft>
              <a:buSzPts val="2400"/>
              <a:buChar char="-"/>
            </a:pPr>
            <a:r>
              <a:rPr lang="en-US" sz="2400"/>
              <a:t>Skills needed</a:t>
            </a:r>
            <a:endParaRPr sz="2400"/>
          </a:p>
          <a:p>
            <a:pPr indent="-381000" lvl="1" marL="914400" rtl="0" algn="l">
              <a:lnSpc>
                <a:spcPct val="100000"/>
              </a:lnSpc>
              <a:spcBef>
                <a:spcPts val="0"/>
              </a:spcBef>
              <a:spcAft>
                <a:spcPts val="0"/>
              </a:spcAft>
              <a:buSzPts val="2400"/>
              <a:buChar char="–"/>
            </a:pPr>
            <a:r>
              <a:rPr lang="en-US" sz="2400"/>
              <a:t>Knowledge of Python to code on the Raspberry Pi 3</a:t>
            </a:r>
            <a:endParaRPr sz="2400"/>
          </a:p>
          <a:p>
            <a:pPr indent="-381000" lvl="1" marL="914400" rtl="0" algn="l">
              <a:lnSpc>
                <a:spcPct val="100000"/>
              </a:lnSpc>
              <a:spcBef>
                <a:spcPts val="0"/>
              </a:spcBef>
              <a:spcAft>
                <a:spcPts val="0"/>
              </a:spcAft>
              <a:buSzPts val="2400"/>
              <a:buChar char="–"/>
            </a:pPr>
            <a:r>
              <a:rPr lang="en-US" sz="2400"/>
              <a:t>Practice on working with hardware components</a:t>
            </a:r>
            <a:endParaRPr sz="2400"/>
          </a:p>
          <a:p>
            <a:pPr indent="-381000" lvl="1" marL="914400" rtl="0" algn="l">
              <a:lnSpc>
                <a:spcPct val="100000"/>
              </a:lnSpc>
              <a:spcBef>
                <a:spcPts val="0"/>
              </a:spcBef>
              <a:spcAft>
                <a:spcPts val="0"/>
              </a:spcAft>
              <a:buSzPts val="2400"/>
              <a:buChar char="–"/>
            </a:pPr>
            <a:r>
              <a:rPr lang="en-US" sz="2400"/>
              <a:t>Knowledge of coding in XCode for the iOS App</a:t>
            </a:r>
            <a:endParaRPr sz="2400"/>
          </a:p>
          <a:p>
            <a:pPr indent="-381000" lvl="1" marL="914400" rtl="0" algn="l">
              <a:lnSpc>
                <a:spcPct val="100000"/>
              </a:lnSpc>
              <a:spcBef>
                <a:spcPts val="0"/>
              </a:spcBef>
              <a:spcAft>
                <a:spcPts val="0"/>
              </a:spcAft>
              <a:buSzPts val="2400"/>
              <a:buChar char="–"/>
            </a:pPr>
            <a:r>
              <a:rPr lang="en-US" sz="2400"/>
              <a:t>Experience using API’s for object detection</a:t>
            </a:r>
            <a:endParaRPr sz="2400"/>
          </a:p>
          <a:p>
            <a:pPr indent="0" lvl="0" marL="457200" rtl="0" algn="l">
              <a:lnSpc>
                <a:spcPct val="100000"/>
              </a:lnSpc>
              <a:spcBef>
                <a:spcPts val="0"/>
              </a:spcBef>
              <a:spcAft>
                <a:spcPts val="0"/>
              </a:spcAft>
              <a:buSzPts val="1800"/>
              <a:buNone/>
            </a:pPr>
            <a:r>
              <a:t/>
            </a:r>
            <a:endParaRPr sz="24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24"/>
          <p:cNvSpPr txBox="1"/>
          <p:nvPr>
            <p:ph type="ctrTitle"/>
          </p:nvPr>
        </p:nvSpPr>
        <p:spPr>
          <a:xfrm>
            <a:off x="914400" y="196325"/>
            <a:ext cx="9791700" cy="852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lt1"/>
              </a:buClr>
              <a:buSzPts val="5000"/>
              <a:buFont typeface="Arial"/>
              <a:buNone/>
            </a:pPr>
            <a:r>
              <a:rPr lang="en-US" sz="4000"/>
              <a:t>ACKNOWLEDGEMENTS</a:t>
            </a:r>
            <a:endParaRPr sz="4000"/>
          </a:p>
        </p:txBody>
      </p:sp>
      <p:sp>
        <p:nvSpPr>
          <p:cNvPr id="364" name="Google Shape;364;p24"/>
          <p:cNvSpPr txBox="1"/>
          <p:nvPr>
            <p:ph idx="1" type="subTitle"/>
          </p:nvPr>
        </p:nvSpPr>
        <p:spPr>
          <a:xfrm>
            <a:off x="677075" y="1818351"/>
            <a:ext cx="11207400" cy="4846200"/>
          </a:xfrm>
          <a:prstGeom prst="rect">
            <a:avLst/>
          </a:prstGeom>
          <a:noFill/>
          <a:ln>
            <a:noFill/>
          </a:ln>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Clr>
                <a:srgbClr val="FFFFFF"/>
              </a:buClr>
              <a:buSzPts val="1800"/>
              <a:buAutoNum type="arabicPeriod"/>
            </a:pPr>
            <a:r>
              <a:rPr i="0" lang="en-US" sz="1800">
                <a:solidFill>
                  <a:srgbClr val="FFFFFF"/>
                </a:solidFill>
              </a:rPr>
              <a:t>Justin Romack (Student Disability Services, TAMU), </a:t>
            </a:r>
            <a:r>
              <a:rPr i="0" lang="en-US" sz="1800" u="sng">
                <a:solidFill>
                  <a:srgbClr val="FFFFFF"/>
                </a:solidFill>
                <a:hlinkClick r:id="rId3"/>
              </a:rPr>
              <a:t>justinr@disability.tamu.edu</a:t>
            </a:r>
            <a:endParaRPr i="0" sz="18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Google Shape;369;p25"/>
          <p:cNvSpPr txBox="1"/>
          <p:nvPr>
            <p:ph type="ctrTitle"/>
          </p:nvPr>
        </p:nvSpPr>
        <p:spPr>
          <a:xfrm>
            <a:off x="1346300" y="1649075"/>
            <a:ext cx="9791700" cy="852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lt1"/>
              </a:buClr>
              <a:buSzPts val="5000"/>
              <a:buFont typeface="Arial"/>
              <a:buNone/>
            </a:pPr>
            <a:r>
              <a:rPr lang="en-US" sz="4000"/>
              <a:t>REFERENCES</a:t>
            </a:r>
            <a:endParaRPr sz="4000"/>
          </a:p>
        </p:txBody>
      </p:sp>
      <p:sp>
        <p:nvSpPr>
          <p:cNvPr id="370" name="Google Shape;370;p25"/>
          <p:cNvSpPr txBox="1"/>
          <p:nvPr>
            <p:ph idx="1" type="subTitle"/>
          </p:nvPr>
        </p:nvSpPr>
        <p:spPr>
          <a:xfrm>
            <a:off x="663975" y="2839200"/>
            <a:ext cx="11010600" cy="36990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i="0" lang="en-US" sz="1800">
                <a:solidFill>
                  <a:srgbClr val="FFFFFF"/>
                </a:solidFill>
              </a:rPr>
              <a:t>[1] UltraCane, “About the UltraCane,” http://www.ultracane.com/about_the_ultraca ne, (19 July 2014)</a:t>
            </a:r>
            <a:endParaRPr i="0" sz="1800">
              <a:solidFill>
                <a:srgbClr val="FFFFFF"/>
              </a:solidFill>
            </a:endParaRPr>
          </a:p>
          <a:p>
            <a:pPr indent="0" lvl="0" marL="0" rtl="0" algn="l">
              <a:lnSpc>
                <a:spcPct val="115000"/>
              </a:lnSpc>
              <a:spcBef>
                <a:spcPts val="0"/>
              </a:spcBef>
              <a:spcAft>
                <a:spcPts val="0"/>
              </a:spcAft>
              <a:buClr>
                <a:schemeClr val="dk1"/>
              </a:buClr>
              <a:buSzPts val="1100"/>
              <a:buFont typeface="Arial"/>
              <a:buNone/>
            </a:pPr>
            <a:r>
              <a:rPr i="0" lang="en-US" sz="1800">
                <a:solidFill>
                  <a:srgbClr val="FFFFFF"/>
                </a:solidFill>
              </a:rPr>
              <a:t>[2] R. K. Megalingam, A. Nambissan, A. Thambi, A. Gopinath, and M. Nandakumar, “Sound and touch based smart cane: Better walking experience for visually challenged,” 2015.</a:t>
            </a:r>
            <a:endParaRPr i="0" sz="1800">
              <a:solidFill>
                <a:srgbClr val="FFFFFF"/>
              </a:solidFill>
            </a:endParaRPr>
          </a:p>
          <a:p>
            <a:pPr indent="0" lvl="0" marL="0" rtl="0" algn="l">
              <a:lnSpc>
                <a:spcPct val="115000"/>
              </a:lnSpc>
              <a:spcBef>
                <a:spcPts val="0"/>
              </a:spcBef>
              <a:spcAft>
                <a:spcPts val="0"/>
              </a:spcAft>
              <a:buClr>
                <a:schemeClr val="dk1"/>
              </a:buClr>
              <a:buSzPts val="1100"/>
              <a:buFont typeface="Arial"/>
              <a:buNone/>
            </a:pPr>
            <a:r>
              <a:rPr i="0" lang="en-US" sz="1800">
                <a:solidFill>
                  <a:srgbClr val="FFFFFF"/>
                </a:solidFill>
              </a:rPr>
              <a:t>[3] M. Aggravi, D. Prattichizzo, G. Salvietti, “Haptic Assistive Bracelets for Blind Skier</a:t>
            </a:r>
            <a:endParaRPr i="0" sz="1800">
              <a:solidFill>
                <a:srgbClr val="FFFFFF"/>
              </a:solidFill>
            </a:endParaRPr>
          </a:p>
          <a:p>
            <a:pPr indent="0" lvl="0" marL="0" rtl="0" algn="l">
              <a:lnSpc>
                <a:spcPct val="115000"/>
              </a:lnSpc>
              <a:spcBef>
                <a:spcPts val="0"/>
              </a:spcBef>
              <a:spcAft>
                <a:spcPts val="0"/>
              </a:spcAft>
              <a:buClr>
                <a:schemeClr val="dk1"/>
              </a:buClr>
              <a:buSzPts val="1100"/>
              <a:buFont typeface="Arial"/>
              <a:buNone/>
            </a:pPr>
            <a:r>
              <a:rPr i="0" lang="en-US" sz="1800">
                <a:solidFill>
                  <a:srgbClr val="FFFFFF"/>
                </a:solidFill>
              </a:rPr>
              <a:t>Guidance” , AH ‘16: Proceedings of the 7th Augmented Human International Conference 2016.</a:t>
            </a:r>
            <a:endParaRPr i="0" sz="1800">
              <a:solidFill>
                <a:srgbClr val="FFFFFF"/>
              </a:solidFill>
            </a:endParaRPr>
          </a:p>
          <a:p>
            <a:pPr indent="0" lvl="0" marL="0" rtl="0" algn="l">
              <a:lnSpc>
                <a:spcPct val="115000"/>
              </a:lnSpc>
              <a:spcBef>
                <a:spcPts val="0"/>
              </a:spcBef>
              <a:spcAft>
                <a:spcPts val="0"/>
              </a:spcAft>
              <a:buClr>
                <a:schemeClr val="dk1"/>
              </a:buClr>
              <a:buSzPts val="1100"/>
              <a:buFont typeface="Arial"/>
              <a:buNone/>
            </a:pPr>
            <a:r>
              <a:rPr i="0" lang="en-US" sz="1800">
                <a:solidFill>
                  <a:srgbClr val="FFFFFF"/>
                </a:solidFill>
              </a:rPr>
              <a:t>[4] M. Brock, P. O. Kirstensson, “ Supporting Blind Navigation Using Depth Sensing and Sonification”, UbiComp ‘13 Adjunct: Proceedings of the 2013 ACM Conference on Pervasive and Ubiquitous Computing Adjunct Publication.</a:t>
            </a:r>
            <a:endParaRPr i="0" sz="1800">
              <a:solidFill>
                <a:srgbClr val="FFFFFF"/>
              </a:solidFill>
            </a:endParaRPr>
          </a:p>
          <a:p>
            <a:pPr indent="0" lvl="0" marL="0" rtl="0" algn="l">
              <a:lnSpc>
                <a:spcPct val="115000"/>
              </a:lnSpc>
              <a:spcBef>
                <a:spcPts val="0"/>
              </a:spcBef>
              <a:spcAft>
                <a:spcPts val="0"/>
              </a:spcAft>
              <a:buClr>
                <a:schemeClr val="dk1"/>
              </a:buClr>
              <a:buSzPts val="1100"/>
              <a:buFont typeface="Arial"/>
              <a:buNone/>
            </a:pPr>
            <a:r>
              <a:rPr i="0" lang="en-US" sz="1800">
                <a:solidFill>
                  <a:srgbClr val="FFFFFF"/>
                </a:solidFill>
              </a:rPr>
              <a:t>[5] V. Kulyukin, C. Gharpure, J Nicholson, and S. Pavithran. Rfid in robotassisted indoor navigation for the visually impaired. 2004 IEEE/RSJ International Conference on Intelligent Robots and Systems, 2004.</a:t>
            </a:r>
            <a:endParaRPr i="0" sz="1800">
              <a:solidFill>
                <a:srgbClr val="FFFFFF"/>
              </a:solidFill>
            </a:endParaRPr>
          </a:p>
          <a:p>
            <a:pPr indent="0" lvl="0" marL="0" rtl="0" algn="l">
              <a:lnSpc>
                <a:spcPct val="100000"/>
              </a:lnSpc>
              <a:spcBef>
                <a:spcPts val="0"/>
              </a:spcBef>
              <a:spcAft>
                <a:spcPts val="0"/>
              </a:spcAft>
              <a:buClr>
                <a:schemeClr val="lt1"/>
              </a:buClr>
              <a:buSzPts val="3200"/>
              <a:buNone/>
            </a:pPr>
            <a:r>
              <a:t/>
            </a:r>
            <a:endParaRPr i="0" sz="1800"/>
          </a:p>
          <a:p>
            <a:pPr indent="0" lvl="0" marL="0" rtl="0" algn="l">
              <a:lnSpc>
                <a:spcPct val="100000"/>
              </a:lnSpc>
              <a:spcBef>
                <a:spcPts val="0"/>
              </a:spcBef>
              <a:spcAft>
                <a:spcPts val="0"/>
              </a:spcAft>
              <a:buClr>
                <a:schemeClr val="lt1"/>
              </a:buClr>
              <a:buSzPts val="3200"/>
              <a:buNone/>
            </a:pPr>
            <a:r>
              <a:t/>
            </a:r>
            <a:endParaRPr i="0" sz="1800"/>
          </a:p>
          <a:p>
            <a:pPr indent="0" lvl="0" marL="0" rtl="0" algn="l">
              <a:lnSpc>
                <a:spcPct val="100000"/>
              </a:lnSpc>
              <a:spcBef>
                <a:spcPts val="0"/>
              </a:spcBef>
              <a:spcAft>
                <a:spcPts val="0"/>
              </a:spcAft>
              <a:buClr>
                <a:schemeClr val="lt1"/>
              </a:buClr>
              <a:buSzPts val="3200"/>
              <a:buNone/>
            </a:pPr>
            <a:r>
              <a:t/>
            </a:r>
            <a:endParaRPr i="0"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g83e9610868_0_260"/>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1"/>
              </a:buClr>
              <a:buSzPts val="5000"/>
              <a:buFont typeface="Arial"/>
              <a:buNone/>
            </a:pPr>
            <a:r>
              <a:rPr lang="en-US"/>
              <a:t>Needs Statement</a:t>
            </a:r>
            <a:endParaRPr/>
          </a:p>
        </p:txBody>
      </p:sp>
      <p:sp>
        <p:nvSpPr>
          <p:cNvPr id="170" name="Google Shape;170;g83e9610868_0_260"/>
          <p:cNvSpPr txBox="1"/>
          <p:nvPr>
            <p:ph idx="1" type="body"/>
          </p:nvPr>
        </p:nvSpPr>
        <p:spPr>
          <a:xfrm>
            <a:off x="609600" y="1600201"/>
            <a:ext cx="10972800" cy="4301700"/>
          </a:xfrm>
          <a:prstGeom prst="rect">
            <a:avLst/>
          </a:prstGeom>
          <a:noFill/>
          <a:ln>
            <a:noFill/>
          </a:ln>
        </p:spPr>
        <p:txBody>
          <a:bodyPr anchorCtr="0" anchor="t" bIns="45700" lIns="91425" spcFirstLastPara="1" rIns="91425" wrap="square" tIns="45700">
            <a:noAutofit/>
          </a:bodyPr>
          <a:lstStyle/>
          <a:p>
            <a:pPr indent="0" lvl="0" marL="203200" rtl="0" algn="l">
              <a:spcBef>
                <a:spcPts val="0"/>
              </a:spcBef>
              <a:spcAft>
                <a:spcPts val="0"/>
              </a:spcAft>
              <a:buClr>
                <a:schemeClr val="dk1"/>
              </a:buClr>
              <a:buSzPts val="3200"/>
              <a:buNone/>
            </a:pPr>
            <a:r>
              <a:rPr lang="en-US"/>
              <a:t>There are obstacles that a traditional white cane would be unable to, or unlikely to, detect.</a:t>
            </a:r>
            <a:endParaRPr/>
          </a:p>
          <a:p>
            <a:pPr indent="0" lvl="0" marL="203200" rtl="0" algn="l">
              <a:spcBef>
                <a:spcPts val="0"/>
              </a:spcBef>
              <a:spcAft>
                <a:spcPts val="0"/>
              </a:spcAft>
              <a:buClr>
                <a:schemeClr val="dk1"/>
              </a:buClr>
              <a:buSzPts val="3200"/>
              <a:buNone/>
            </a:pPr>
            <a:r>
              <a:t/>
            </a:r>
            <a:endParaRPr/>
          </a:p>
          <a:p>
            <a:pPr indent="0" lvl="0" marL="203200" rtl="0" algn="l">
              <a:spcBef>
                <a:spcPts val="0"/>
              </a:spcBef>
              <a:spcAft>
                <a:spcPts val="0"/>
              </a:spcAft>
              <a:buClr>
                <a:schemeClr val="dk1"/>
              </a:buClr>
              <a:buSzPts val="3200"/>
              <a:buNone/>
            </a:pPr>
            <a:r>
              <a:rPr lang="en-US"/>
              <a:t>Orientation inside a room or building can be difficult for the visually impaired if there are not identifiable changes in the texture of the floor.</a:t>
            </a:r>
            <a:endParaRPr/>
          </a:p>
          <a:p>
            <a:pPr indent="-139700" lvl="0" marL="342900" rtl="0" algn="l">
              <a:spcBef>
                <a:spcPts val="0"/>
              </a:spcBef>
              <a:spcAft>
                <a:spcPts val="0"/>
              </a:spcAft>
              <a:buClr>
                <a:schemeClr val="dk1"/>
              </a:buClr>
              <a:buSzPts val="3200"/>
              <a:buNone/>
            </a:pPr>
            <a:r>
              <a:t/>
            </a:r>
            <a:endParaRPr/>
          </a:p>
          <a:p>
            <a:pPr indent="-139700" lvl="0" marL="342900" rtl="0" algn="l">
              <a:lnSpc>
                <a:spcPct val="100000"/>
              </a:lnSpc>
              <a:spcBef>
                <a:spcPts val="0"/>
              </a:spcBef>
              <a:spcAft>
                <a:spcPts val="0"/>
              </a:spcAft>
              <a:buClr>
                <a:schemeClr val="dk1"/>
              </a:buClr>
              <a:buSzPts val="32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g83e9610868_0_265"/>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1"/>
              </a:buClr>
              <a:buSzPts val="5000"/>
              <a:buFont typeface="Arial"/>
              <a:buNone/>
            </a:pPr>
            <a:r>
              <a:rPr lang="en-US"/>
              <a:t>Goal and Objectives</a:t>
            </a:r>
            <a:endParaRPr/>
          </a:p>
        </p:txBody>
      </p:sp>
      <p:sp>
        <p:nvSpPr>
          <p:cNvPr id="176" name="Google Shape;176;g83e9610868_0_265"/>
          <p:cNvSpPr txBox="1"/>
          <p:nvPr>
            <p:ph idx="1" type="body"/>
          </p:nvPr>
        </p:nvSpPr>
        <p:spPr>
          <a:xfrm>
            <a:off x="609600" y="1600201"/>
            <a:ext cx="10972800" cy="43017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accent6"/>
              </a:buClr>
              <a:buSzPts val="1800"/>
              <a:buFont typeface="Arial"/>
              <a:buNone/>
            </a:pPr>
            <a:r>
              <a:rPr lang="en-US" sz="2400"/>
              <a:t>-Provide robust, consistent detection of obstacles in the path of a user</a:t>
            </a:r>
            <a:endParaRPr sz="2400"/>
          </a:p>
          <a:p>
            <a:pPr indent="0" lvl="0" marL="0" rtl="0" algn="l">
              <a:spcBef>
                <a:spcPts val="0"/>
              </a:spcBef>
              <a:spcAft>
                <a:spcPts val="0"/>
              </a:spcAft>
              <a:buClr>
                <a:schemeClr val="accent6"/>
              </a:buClr>
              <a:buSzPts val="1800"/>
              <a:buFont typeface="Arial"/>
              <a:buNone/>
            </a:pPr>
            <a:r>
              <a:t/>
            </a:r>
            <a:endParaRPr sz="2400"/>
          </a:p>
          <a:p>
            <a:pPr indent="0" lvl="0" marL="0" rtl="0" algn="l">
              <a:spcBef>
                <a:spcPts val="0"/>
              </a:spcBef>
              <a:spcAft>
                <a:spcPts val="0"/>
              </a:spcAft>
              <a:buClr>
                <a:schemeClr val="accent6"/>
              </a:buClr>
              <a:buSzPts val="1800"/>
              <a:buFont typeface="Arial"/>
              <a:buNone/>
            </a:pPr>
            <a:r>
              <a:rPr lang="en-US" sz="2400"/>
              <a:t>- Give clear directions to the user that leverage the accessible-friendly features of campus</a:t>
            </a:r>
            <a:endParaRPr sz="2400"/>
          </a:p>
          <a:p>
            <a:pPr indent="0" lvl="0" marL="0" rtl="0" algn="l">
              <a:spcBef>
                <a:spcPts val="0"/>
              </a:spcBef>
              <a:spcAft>
                <a:spcPts val="0"/>
              </a:spcAft>
              <a:buClr>
                <a:schemeClr val="accent6"/>
              </a:buClr>
              <a:buSzPts val="1800"/>
              <a:buFont typeface="Arial"/>
              <a:buNone/>
            </a:pPr>
            <a:r>
              <a:t/>
            </a:r>
            <a:endParaRPr sz="2400"/>
          </a:p>
          <a:p>
            <a:pPr indent="0" lvl="0" marL="0" rtl="0" algn="l">
              <a:spcBef>
                <a:spcPts val="0"/>
              </a:spcBef>
              <a:spcAft>
                <a:spcPts val="0"/>
              </a:spcAft>
              <a:buClr>
                <a:schemeClr val="accent6"/>
              </a:buClr>
              <a:buSzPts val="1800"/>
              <a:buFont typeface="Arial"/>
              <a:buNone/>
            </a:pPr>
            <a:r>
              <a:rPr lang="en-US" sz="2400"/>
              <a:t>-Provide orientation and directions to the user inside of buildings on request</a:t>
            </a:r>
            <a:endParaRPr sz="2400"/>
          </a:p>
          <a:p>
            <a:pPr indent="0" lvl="0" marL="0" rtl="0" algn="l">
              <a:spcBef>
                <a:spcPts val="0"/>
              </a:spcBef>
              <a:spcAft>
                <a:spcPts val="0"/>
              </a:spcAft>
              <a:buClr>
                <a:schemeClr val="accent6"/>
              </a:buClr>
              <a:buSzPts val="1800"/>
              <a:buFont typeface="Arial"/>
              <a:buNone/>
            </a:pPr>
            <a:r>
              <a:t/>
            </a:r>
            <a:endParaRPr sz="2400"/>
          </a:p>
          <a:p>
            <a:pPr indent="0" lvl="0" marL="0" rtl="0" algn="l">
              <a:spcBef>
                <a:spcPts val="0"/>
              </a:spcBef>
              <a:spcAft>
                <a:spcPts val="0"/>
              </a:spcAft>
              <a:buClr>
                <a:schemeClr val="accent6"/>
              </a:buClr>
              <a:buSzPts val="1800"/>
              <a:buFont typeface="Arial"/>
              <a:buNone/>
            </a:pPr>
            <a:r>
              <a:rPr lang="en-US" sz="2400"/>
              <a:t>-Allow the user to quickly contact emergency services</a:t>
            </a:r>
            <a:endParaRPr sz="2400"/>
          </a:p>
          <a:p>
            <a:pPr indent="0" lvl="0" marL="0" rtl="0" algn="l">
              <a:spcBef>
                <a:spcPts val="0"/>
              </a:spcBef>
              <a:spcAft>
                <a:spcPts val="0"/>
              </a:spcAft>
              <a:buClr>
                <a:schemeClr val="accent6"/>
              </a:buClr>
              <a:buSzPts val="1800"/>
              <a:buFont typeface="Arial"/>
              <a:buNone/>
            </a:pPr>
            <a:r>
              <a:t/>
            </a:r>
            <a:endParaRPr sz="2400"/>
          </a:p>
          <a:p>
            <a:pPr indent="0" lvl="0" marL="0" rtl="0" algn="l">
              <a:spcBef>
                <a:spcPts val="0"/>
              </a:spcBef>
              <a:spcAft>
                <a:spcPts val="0"/>
              </a:spcAft>
              <a:buClr>
                <a:schemeClr val="accent6"/>
              </a:buClr>
              <a:buSzPts val="1800"/>
              <a:buFont typeface="Arial"/>
              <a:buNone/>
            </a:pPr>
            <a:r>
              <a:t/>
            </a:r>
            <a:endParaRPr sz="2400"/>
          </a:p>
          <a:p>
            <a:pPr indent="0" lvl="0" marL="0" rtl="0" algn="l">
              <a:lnSpc>
                <a:spcPct val="100000"/>
              </a:lnSpc>
              <a:spcBef>
                <a:spcPts val="0"/>
              </a:spcBef>
              <a:spcAft>
                <a:spcPts val="0"/>
              </a:spcAft>
              <a:buSzPts val="18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g83e9610868_0_270"/>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1"/>
              </a:buClr>
              <a:buSzPts val="5000"/>
              <a:buFont typeface="Arial"/>
              <a:buNone/>
            </a:pPr>
            <a:r>
              <a:rPr lang="en-US"/>
              <a:t>Requirements: Objective Tree</a:t>
            </a:r>
            <a:endParaRPr/>
          </a:p>
        </p:txBody>
      </p:sp>
      <p:pic>
        <p:nvPicPr>
          <p:cNvPr id="182" name="Google Shape;182;g83e9610868_0_270"/>
          <p:cNvPicPr preferRelativeResize="0"/>
          <p:nvPr/>
        </p:nvPicPr>
        <p:blipFill>
          <a:blip r:embed="rId3">
            <a:alphaModFix/>
          </a:blip>
          <a:stretch>
            <a:fillRect/>
          </a:stretch>
        </p:blipFill>
        <p:spPr>
          <a:xfrm>
            <a:off x="3367338" y="1209763"/>
            <a:ext cx="5457324" cy="513556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g83e9610868_0_275"/>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1"/>
              </a:buClr>
              <a:buSzPts val="5000"/>
              <a:buFont typeface="Arial"/>
              <a:buNone/>
            </a:pPr>
            <a:r>
              <a:rPr lang="en-US"/>
              <a:t>Requirements</a:t>
            </a:r>
            <a:endParaRPr/>
          </a:p>
        </p:txBody>
      </p:sp>
      <p:sp>
        <p:nvSpPr>
          <p:cNvPr id="188" name="Google Shape;188;g83e9610868_0_275"/>
          <p:cNvSpPr txBox="1"/>
          <p:nvPr>
            <p:ph idx="1" type="body"/>
          </p:nvPr>
        </p:nvSpPr>
        <p:spPr>
          <a:xfrm>
            <a:off x="609600" y="1417650"/>
            <a:ext cx="10972800" cy="4070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800"/>
              <a:buNone/>
            </a:pPr>
            <a:r>
              <a:t/>
            </a:r>
            <a:endParaRPr sz="2400"/>
          </a:p>
          <a:p>
            <a:pPr indent="0" lvl="0" marL="0" rtl="0" algn="l">
              <a:lnSpc>
                <a:spcPct val="100000"/>
              </a:lnSpc>
              <a:spcBef>
                <a:spcPts val="0"/>
              </a:spcBef>
              <a:spcAft>
                <a:spcPts val="0"/>
              </a:spcAft>
              <a:buSzPts val="1800"/>
              <a:buNone/>
            </a:pPr>
            <a:r>
              <a:t/>
            </a:r>
            <a:endParaRPr sz="2400"/>
          </a:p>
          <a:p>
            <a:pPr indent="0" lvl="0" marL="0" rtl="0" algn="l">
              <a:lnSpc>
                <a:spcPct val="100000"/>
              </a:lnSpc>
              <a:spcBef>
                <a:spcPts val="0"/>
              </a:spcBef>
              <a:spcAft>
                <a:spcPts val="0"/>
              </a:spcAft>
              <a:buSzPts val="1800"/>
              <a:buNone/>
            </a:pPr>
            <a:r>
              <a:t/>
            </a:r>
            <a:endParaRPr sz="2400"/>
          </a:p>
          <a:p>
            <a:pPr indent="0" lvl="0" marL="0" rtl="0" algn="l">
              <a:lnSpc>
                <a:spcPct val="100000"/>
              </a:lnSpc>
              <a:spcBef>
                <a:spcPts val="0"/>
              </a:spcBef>
              <a:spcAft>
                <a:spcPts val="0"/>
              </a:spcAft>
              <a:buSzPts val="1800"/>
              <a:buNone/>
            </a:pPr>
            <a:r>
              <a:t/>
            </a:r>
            <a:endParaRPr sz="1000"/>
          </a:p>
        </p:txBody>
      </p:sp>
      <p:pic>
        <p:nvPicPr>
          <p:cNvPr id="189" name="Google Shape;189;g83e9610868_0_275"/>
          <p:cNvPicPr preferRelativeResize="0"/>
          <p:nvPr/>
        </p:nvPicPr>
        <p:blipFill>
          <a:blip r:embed="rId3">
            <a:alphaModFix/>
          </a:blip>
          <a:stretch>
            <a:fillRect/>
          </a:stretch>
        </p:blipFill>
        <p:spPr>
          <a:xfrm>
            <a:off x="2116738" y="1209738"/>
            <a:ext cx="7958526" cy="513556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8"/>
          <p:cNvSpPr txBox="1"/>
          <p:nvPr>
            <p:ph idx="4294967295" type="body"/>
          </p:nvPr>
        </p:nvSpPr>
        <p:spPr>
          <a:xfrm>
            <a:off x="757359" y="2304688"/>
            <a:ext cx="10363200" cy="150030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SzPts val="3200"/>
              <a:buNone/>
            </a:pPr>
            <a:r>
              <a:rPr b="1" lang="en-US" sz="5000">
                <a:solidFill>
                  <a:srgbClr val="FFFFFF"/>
                </a:solidFill>
                <a:latin typeface="Arial"/>
                <a:ea typeface="Arial"/>
                <a:cs typeface="Arial"/>
                <a:sym typeface="Arial"/>
              </a:rPr>
              <a:t>System Description</a:t>
            </a:r>
            <a:endParaRPr>
              <a:solidFill>
                <a:srgbClr val="FFFFFF"/>
              </a:solidFill>
            </a:endParaRPr>
          </a:p>
        </p:txBody>
      </p:sp>
      <p:sp>
        <p:nvSpPr>
          <p:cNvPr id="195" name="Google Shape;195;p8"/>
          <p:cNvSpPr txBox="1"/>
          <p:nvPr>
            <p:ph idx="4294967295" type="title"/>
          </p:nvPr>
        </p:nvSpPr>
        <p:spPr>
          <a:xfrm>
            <a:off x="1555725" y="3429000"/>
            <a:ext cx="7697700" cy="20988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6000"/>
              <a:buNone/>
            </a:pPr>
            <a:r>
              <a:t/>
            </a:r>
            <a:endParaRPr sz="3000">
              <a:solidFill>
                <a:srgbClr val="FFFFFF"/>
              </a:solidFill>
            </a:endParaRPr>
          </a:p>
          <a:p>
            <a:pPr indent="0" lvl="0" marL="0" rtl="0" algn="l">
              <a:lnSpc>
                <a:spcPct val="100000"/>
              </a:lnSpc>
              <a:spcBef>
                <a:spcPts val="0"/>
              </a:spcBef>
              <a:spcAft>
                <a:spcPts val="0"/>
              </a:spcAft>
              <a:buSzPts val="6000"/>
              <a:buNone/>
            </a:pPr>
            <a:r>
              <a:t/>
            </a:r>
            <a:endParaRPr sz="30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00"/>
        </a:solidFill>
      </p:bgPr>
    </p:bg>
    <p:spTree>
      <p:nvGrpSpPr>
        <p:cNvPr id="199" name="Shape 199"/>
        <p:cNvGrpSpPr/>
        <p:nvPr/>
      </p:nvGrpSpPr>
      <p:grpSpPr>
        <a:xfrm>
          <a:off x="0" y="0"/>
          <a:ext cx="0" cy="0"/>
          <a:chOff x="0" y="0"/>
          <a:chExt cx="0" cy="0"/>
        </a:xfrm>
      </p:grpSpPr>
      <p:sp>
        <p:nvSpPr>
          <p:cNvPr id="200" name="Google Shape;200;g74cd3e4185_0_0"/>
          <p:cNvSpPr txBox="1"/>
          <p:nvPr>
            <p:ph idx="1" type="body"/>
          </p:nvPr>
        </p:nvSpPr>
        <p:spPr>
          <a:xfrm>
            <a:off x="6194875" y="1295700"/>
            <a:ext cx="5387400" cy="4974600"/>
          </a:xfrm>
          <a:prstGeom prst="rect">
            <a:avLst/>
          </a:prstGeom>
          <a:noFill/>
          <a:ln>
            <a:noFill/>
          </a:ln>
        </p:spPr>
        <p:txBody>
          <a:bodyPr anchorCtr="0" anchor="t" bIns="45700" lIns="91425" spcFirstLastPara="1" rIns="91425" wrap="square" tIns="45700">
            <a:noAutofit/>
          </a:bodyPr>
          <a:lstStyle/>
          <a:p>
            <a:pPr indent="-381000" lvl="0" marL="457200" rtl="0" algn="l">
              <a:lnSpc>
                <a:spcPct val="100000"/>
              </a:lnSpc>
              <a:spcBef>
                <a:spcPts val="0"/>
              </a:spcBef>
              <a:spcAft>
                <a:spcPts val="0"/>
              </a:spcAft>
              <a:buSzPts val="2400"/>
              <a:buChar char="•"/>
            </a:pPr>
            <a:r>
              <a:rPr lang="en-US" sz="2400"/>
              <a:t>4 Standalone Inputs</a:t>
            </a:r>
            <a:endParaRPr sz="2400"/>
          </a:p>
          <a:p>
            <a:pPr indent="-381000" lvl="1" marL="914400" rtl="0" algn="l">
              <a:lnSpc>
                <a:spcPct val="100000"/>
              </a:lnSpc>
              <a:spcBef>
                <a:spcPts val="0"/>
              </a:spcBef>
              <a:spcAft>
                <a:spcPts val="0"/>
              </a:spcAft>
              <a:buSzPts val="2400"/>
              <a:buChar char="–"/>
            </a:pPr>
            <a:r>
              <a:rPr lang="en-US" sz="2400"/>
              <a:t>Data from light sensors</a:t>
            </a:r>
            <a:endParaRPr sz="2400"/>
          </a:p>
          <a:p>
            <a:pPr indent="-381000" lvl="1" marL="914400" rtl="0" algn="l">
              <a:lnSpc>
                <a:spcPct val="100000"/>
              </a:lnSpc>
              <a:spcBef>
                <a:spcPts val="0"/>
              </a:spcBef>
              <a:spcAft>
                <a:spcPts val="0"/>
              </a:spcAft>
              <a:buSzPts val="2400"/>
              <a:buChar char="–"/>
            </a:pPr>
            <a:r>
              <a:rPr lang="en-US" sz="2400"/>
              <a:t>Data from camera</a:t>
            </a:r>
            <a:endParaRPr sz="2400"/>
          </a:p>
          <a:p>
            <a:pPr indent="-381000" lvl="1" marL="914400" rtl="0" algn="l">
              <a:lnSpc>
                <a:spcPct val="100000"/>
              </a:lnSpc>
              <a:spcBef>
                <a:spcPts val="0"/>
              </a:spcBef>
              <a:spcAft>
                <a:spcPts val="0"/>
              </a:spcAft>
              <a:buSzPts val="2400"/>
              <a:buChar char="–"/>
            </a:pPr>
            <a:r>
              <a:rPr lang="en-US" sz="2400"/>
              <a:t>Data from the internal gyroscope</a:t>
            </a:r>
            <a:endParaRPr sz="2400"/>
          </a:p>
          <a:p>
            <a:pPr indent="-381000" lvl="1" marL="914400" rtl="0" algn="l">
              <a:lnSpc>
                <a:spcPct val="100000"/>
              </a:lnSpc>
              <a:spcBef>
                <a:spcPts val="0"/>
              </a:spcBef>
              <a:spcAft>
                <a:spcPts val="0"/>
              </a:spcAft>
              <a:buSzPts val="2400"/>
              <a:buChar char="–"/>
            </a:pPr>
            <a:r>
              <a:rPr lang="en-US" sz="2400"/>
              <a:t>Data from the infrared sensors</a:t>
            </a:r>
            <a:endParaRPr sz="2400"/>
          </a:p>
          <a:p>
            <a:pPr indent="-381000" lvl="0" marL="457200" rtl="0" algn="l">
              <a:lnSpc>
                <a:spcPct val="100000"/>
              </a:lnSpc>
              <a:spcBef>
                <a:spcPts val="0"/>
              </a:spcBef>
              <a:spcAft>
                <a:spcPts val="0"/>
              </a:spcAft>
              <a:buSzPts val="2400"/>
              <a:buChar char="•"/>
            </a:pPr>
            <a:r>
              <a:rPr lang="en-US" sz="2400"/>
              <a:t>1 Optional Input from Smartphone</a:t>
            </a:r>
            <a:endParaRPr sz="2400"/>
          </a:p>
          <a:p>
            <a:pPr indent="-381000" lvl="1" marL="914400" rtl="0" algn="l">
              <a:lnSpc>
                <a:spcPct val="100000"/>
              </a:lnSpc>
              <a:spcBef>
                <a:spcPts val="0"/>
              </a:spcBef>
              <a:spcAft>
                <a:spcPts val="0"/>
              </a:spcAft>
              <a:buSzPts val="2400"/>
              <a:buChar char="–"/>
            </a:pPr>
            <a:r>
              <a:rPr lang="en-US" sz="2400"/>
              <a:t>GPS data</a:t>
            </a:r>
            <a:endParaRPr sz="2400"/>
          </a:p>
          <a:p>
            <a:pPr indent="-381000" lvl="0" marL="457200" rtl="0" algn="l">
              <a:lnSpc>
                <a:spcPct val="100000"/>
              </a:lnSpc>
              <a:spcBef>
                <a:spcPts val="0"/>
              </a:spcBef>
              <a:spcAft>
                <a:spcPts val="0"/>
              </a:spcAft>
              <a:buSzPts val="2400"/>
              <a:buChar char="•"/>
            </a:pPr>
            <a:r>
              <a:rPr lang="en-US" sz="2400"/>
              <a:t>2 outputs</a:t>
            </a:r>
            <a:endParaRPr sz="2400"/>
          </a:p>
          <a:p>
            <a:pPr indent="-381000" lvl="1" marL="914400" rtl="0" algn="l">
              <a:lnSpc>
                <a:spcPct val="100000"/>
              </a:lnSpc>
              <a:spcBef>
                <a:spcPts val="0"/>
              </a:spcBef>
              <a:spcAft>
                <a:spcPts val="0"/>
              </a:spcAft>
              <a:buSzPts val="2400"/>
              <a:buChar char="–"/>
            </a:pPr>
            <a:r>
              <a:rPr lang="en-US" sz="2400"/>
              <a:t>Haptic Feedback</a:t>
            </a:r>
            <a:endParaRPr sz="2400"/>
          </a:p>
          <a:p>
            <a:pPr indent="-381000" lvl="1" marL="914400" rtl="0" algn="l">
              <a:lnSpc>
                <a:spcPct val="100000"/>
              </a:lnSpc>
              <a:spcBef>
                <a:spcPts val="0"/>
              </a:spcBef>
              <a:spcAft>
                <a:spcPts val="0"/>
              </a:spcAft>
              <a:buSzPts val="2400"/>
              <a:buChar char="–"/>
            </a:pPr>
            <a:r>
              <a:rPr lang="en-US" sz="2400"/>
              <a:t>Sound-based Feedback</a:t>
            </a:r>
            <a:endParaRPr sz="2400"/>
          </a:p>
          <a:p>
            <a:pPr indent="-381000" lvl="1" marL="914400" rtl="0" algn="l">
              <a:lnSpc>
                <a:spcPct val="100000"/>
              </a:lnSpc>
              <a:spcBef>
                <a:spcPts val="0"/>
              </a:spcBef>
              <a:spcAft>
                <a:spcPts val="0"/>
              </a:spcAft>
              <a:buSzPts val="2400"/>
              <a:buChar char="–"/>
            </a:pPr>
            <a:r>
              <a:rPr lang="en-US" sz="2400"/>
              <a:t>Smartphone can mirror these outputs, but is not necessary</a:t>
            </a:r>
            <a:endParaRPr sz="2400"/>
          </a:p>
        </p:txBody>
      </p:sp>
      <p:sp>
        <p:nvSpPr>
          <p:cNvPr id="201" name="Google Shape;201;g74cd3e4185_0_0"/>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5000"/>
              <a:buNone/>
            </a:pPr>
            <a:r>
              <a:rPr lang="en-US"/>
              <a:t>Design Specifications (Level 0)</a:t>
            </a:r>
            <a:endParaRPr/>
          </a:p>
        </p:txBody>
      </p:sp>
      <p:pic>
        <p:nvPicPr>
          <p:cNvPr id="202" name="Google Shape;202;g74cd3e4185_0_0"/>
          <p:cNvPicPr preferRelativeResize="0"/>
          <p:nvPr/>
        </p:nvPicPr>
        <p:blipFill>
          <a:blip r:embed="rId3">
            <a:alphaModFix/>
          </a:blip>
          <a:stretch>
            <a:fillRect/>
          </a:stretch>
        </p:blipFill>
        <p:spPr>
          <a:xfrm>
            <a:off x="609600" y="1417650"/>
            <a:ext cx="5387400" cy="4572720"/>
          </a:xfrm>
          <a:prstGeom prst="rect">
            <a:avLst/>
          </a:prstGeom>
          <a:noFill/>
          <a:ln>
            <a:noFill/>
          </a:ln>
        </p:spPr>
      </p:pic>
      <p:sp>
        <p:nvSpPr>
          <p:cNvPr id="203" name="Google Shape;203;g74cd3e4185_0_0"/>
          <p:cNvSpPr/>
          <p:nvPr/>
        </p:nvSpPr>
        <p:spPr>
          <a:xfrm>
            <a:off x="1385750" y="3752675"/>
            <a:ext cx="900300" cy="1518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g74cd3e4185_0_0"/>
          <p:cNvSpPr txBox="1"/>
          <p:nvPr/>
        </p:nvSpPr>
        <p:spPr>
          <a:xfrm>
            <a:off x="1239050" y="3707088"/>
            <a:ext cx="1193700" cy="15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800">
                <a:latin typeface="Georgia"/>
                <a:ea typeface="Georgia"/>
                <a:cs typeface="Georgia"/>
                <a:sym typeface="Georgia"/>
              </a:rPr>
              <a:t>Human Input</a:t>
            </a:r>
            <a:endParaRPr sz="800">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TAMU Palette">
      <a:dk1>
        <a:srgbClr val="332C2C"/>
      </a:dk1>
      <a:lt1>
        <a:srgbClr val="FFFFFF"/>
      </a:lt1>
      <a:dk2>
        <a:srgbClr val="565252"/>
      </a:dk2>
      <a:lt2>
        <a:srgbClr val="D9D9D9"/>
      </a:lt2>
      <a:accent1>
        <a:srgbClr val="500000"/>
      </a:accent1>
      <a:accent2>
        <a:srgbClr val="1D3362"/>
      </a:accent2>
      <a:accent3>
        <a:srgbClr val="FFFFFF"/>
      </a:accent3>
      <a:accent4>
        <a:srgbClr val="D0D0D0"/>
      </a:accent4>
      <a:accent5>
        <a:srgbClr val="444040"/>
      </a:accent5>
      <a:accent6>
        <a:srgbClr val="000000"/>
      </a:accent6>
      <a:hlink>
        <a:srgbClr val="500000"/>
      </a:hlink>
      <a:folHlink>
        <a:srgbClr val="B0AFA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